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15"/>
  </p:notesMasterIdLst>
  <p:sldIdLst>
    <p:sldId id="262" r:id="rId5"/>
    <p:sldId id="263" r:id="rId6"/>
    <p:sldId id="268" r:id="rId7"/>
    <p:sldId id="260" r:id="rId8"/>
    <p:sldId id="267" r:id="rId9"/>
    <p:sldId id="259" r:id="rId10"/>
    <p:sldId id="261" r:id="rId11"/>
    <p:sldId id="264" r:id="rId12"/>
    <p:sldId id="266" r:id="rId13"/>
    <p:sldId id="258" r:id="rId14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4F827BE-8D78-0DFE-5286-60D8A1CBC0E8}" name="Claire &amp; Hannah" initials="C&amp;H" userId="S::WalkerEssex@soltukt.co.uk::ca5af3a7-37fd-4cfe-a3be-f2a17940fff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2B00"/>
    <a:srgbClr val="691455"/>
    <a:srgbClr val="2156A2"/>
    <a:srgbClr val="DEF3FC"/>
    <a:srgbClr val="FFDCDC"/>
    <a:srgbClr val="000000"/>
    <a:srgbClr val="DE3414"/>
    <a:srgbClr val="FFFFFF"/>
    <a:srgbClr val="F2D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078582-CFDE-4D54-ADE3-1E68E9621A27}" v="40" dt="2024-06-28T11:02:41.52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1" autoAdjust="0"/>
  </p:normalViewPr>
  <p:slideViewPr>
    <p:cSldViewPr snapToGrid="0">
      <p:cViewPr varScale="1">
        <p:scale>
          <a:sx n="61" d="100"/>
          <a:sy n="61" d="100"/>
        </p:scale>
        <p:origin x="68" y="1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Gregg" userId="b2905ce5-9bc8-4cb0-ba92-ed0e2db8e5b1" providerId="ADAL" clId="{1A078582-CFDE-4D54-ADE3-1E68E9621A27}"/>
    <pc:docChg chg="undo custSel addSld delSld modSld">
      <pc:chgData name="Rebecca Gregg" userId="b2905ce5-9bc8-4cb0-ba92-ed0e2db8e5b1" providerId="ADAL" clId="{1A078582-CFDE-4D54-ADE3-1E68E9621A27}" dt="2024-06-28T14:36:01.145" v="206" actId="14100"/>
      <pc:docMkLst>
        <pc:docMk/>
      </pc:docMkLst>
      <pc:sldChg chg="modSp mod">
        <pc:chgData name="Rebecca Gregg" userId="b2905ce5-9bc8-4cb0-ba92-ed0e2db8e5b1" providerId="ADAL" clId="{1A078582-CFDE-4D54-ADE3-1E68E9621A27}" dt="2024-06-26T15:12:02.913" v="57" actId="207"/>
        <pc:sldMkLst>
          <pc:docMk/>
          <pc:sldMk cId="744444253" sldId="261"/>
        </pc:sldMkLst>
        <pc:picChg chg="mod">
          <ac:chgData name="Rebecca Gregg" userId="b2905ce5-9bc8-4cb0-ba92-ed0e2db8e5b1" providerId="ADAL" clId="{1A078582-CFDE-4D54-ADE3-1E68E9621A27}" dt="2024-06-26T15:11:59.384" v="55" actId="207"/>
          <ac:picMkLst>
            <pc:docMk/>
            <pc:sldMk cId="744444253" sldId="261"/>
            <ac:picMk id="13" creationId="{0DDF978C-318B-A0A0-7E46-93581C0379E9}"/>
          </ac:picMkLst>
        </pc:picChg>
        <pc:picChg chg="mod">
          <ac:chgData name="Rebecca Gregg" userId="b2905ce5-9bc8-4cb0-ba92-ed0e2db8e5b1" providerId="ADAL" clId="{1A078582-CFDE-4D54-ADE3-1E68E9621A27}" dt="2024-06-26T15:12:02.913" v="57" actId="207"/>
          <ac:picMkLst>
            <pc:docMk/>
            <pc:sldMk cId="744444253" sldId="261"/>
            <ac:picMk id="15" creationId="{1C58DD8D-ABBB-5511-1501-F867221543D4}"/>
          </ac:picMkLst>
        </pc:picChg>
      </pc:sldChg>
      <pc:sldChg chg="modSp mod">
        <pc:chgData name="Rebecca Gregg" userId="b2905ce5-9bc8-4cb0-ba92-ed0e2db8e5b1" providerId="ADAL" clId="{1A078582-CFDE-4D54-ADE3-1E68E9621A27}" dt="2024-06-28T10:53:09.688" v="179" actId="20577"/>
        <pc:sldMkLst>
          <pc:docMk/>
          <pc:sldMk cId="3278532597" sldId="263"/>
        </pc:sldMkLst>
        <pc:spChg chg="mod">
          <ac:chgData name="Rebecca Gregg" userId="b2905ce5-9bc8-4cb0-ba92-ed0e2db8e5b1" providerId="ADAL" clId="{1A078582-CFDE-4D54-ADE3-1E68E9621A27}" dt="2024-06-28T10:53:09.688" v="179" actId="20577"/>
          <ac:spMkLst>
            <pc:docMk/>
            <pc:sldMk cId="3278532597" sldId="263"/>
            <ac:spMk id="4" creationId="{F7667298-43E4-C546-FD73-9FB571534D1C}"/>
          </ac:spMkLst>
        </pc:spChg>
      </pc:sldChg>
      <pc:sldChg chg="addSp delSp modSp mod">
        <pc:chgData name="Rebecca Gregg" userId="b2905ce5-9bc8-4cb0-ba92-ed0e2db8e5b1" providerId="ADAL" clId="{1A078582-CFDE-4D54-ADE3-1E68E9621A27}" dt="2024-06-28T14:36:01.145" v="206" actId="14100"/>
        <pc:sldMkLst>
          <pc:docMk/>
          <pc:sldMk cId="4070262025" sldId="264"/>
        </pc:sldMkLst>
        <pc:spChg chg="mod">
          <ac:chgData name="Rebecca Gregg" userId="b2905ce5-9bc8-4cb0-ba92-ed0e2db8e5b1" providerId="ADAL" clId="{1A078582-CFDE-4D54-ADE3-1E68E9621A27}" dt="2024-06-28T10:56:29.615" v="203" actId="14100"/>
          <ac:spMkLst>
            <pc:docMk/>
            <pc:sldMk cId="4070262025" sldId="264"/>
            <ac:spMk id="5" creationId="{C6C442F3-3C92-A638-91E8-905BBC232939}"/>
          </ac:spMkLst>
        </pc:spChg>
        <pc:graphicFrameChg chg="add mod">
          <ac:chgData name="Rebecca Gregg" userId="b2905ce5-9bc8-4cb0-ba92-ed0e2db8e5b1" providerId="ADAL" clId="{1A078582-CFDE-4D54-ADE3-1E68E9621A27}" dt="2024-06-28T14:36:01.145" v="206" actId="14100"/>
          <ac:graphicFrameMkLst>
            <pc:docMk/>
            <pc:sldMk cId="4070262025" sldId="264"/>
            <ac:graphicFrameMk id="3" creationId="{CF59E39A-DF24-147A-6450-1272D2FD9C39}"/>
          </ac:graphicFrameMkLst>
        </pc:graphicFrameChg>
        <pc:graphicFrameChg chg="del mod">
          <ac:chgData name="Rebecca Gregg" userId="b2905ce5-9bc8-4cb0-ba92-ed0e2db8e5b1" providerId="ADAL" clId="{1A078582-CFDE-4D54-ADE3-1E68E9621A27}" dt="2024-06-28T10:55:15.118" v="181" actId="478"/>
          <ac:graphicFrameMkLst>
            <pc:docMk/>
            <pc:sldMk cId="4070262025" sldId="264"/>
            <ac:graphicFrameMk id="6" creationId="{CF59E39A-DF24-147A-6450-1272D2FD9C39}"/>
          </ac:graphicFrameMkLst>
        </pc:graphicFrameChg>
      </pc:sldChg>
      <pc:sldChg chg="addSp delSp modSp mod">
        <pc:chgData name="Rebecca Gregg" userId="b2905ce5-9bc8-4cb0-ba92-ed0e2db8e5b1" providerId="ADAL" clId="{1A078582-CFDE-4D54-ADE3-1E68E9621A27}" dt="2024-06-26T15:18:54.243" v="170" actId="14100"/>
        <pc:sldMkLst>
          <pc:docMk/>
          <pc:sldMk cId="2945927006" sldId="266"/>
        </pc:sldMkLst>
        <pc:spChg chg="add del mod">
          <ac:chgData name="Rebecca Gregg" userId="b2905ce5-9bc8-4cb0-ba92-ed0e2db8e5b1" providerId="ADAL" clId="{1A078582-CFDE-4D54-ADE3-1E68E9621A27}" dt="2024-06-26T15:12:59.593" v="65" actId="478"/>
          <ac:spMkLst>
            <pc:docMk/>
            <pc:sldMk cId="2945927006" sldId="266"/>
            <ac:spMk id="4" creationId="{AC9DAB70-CB57-1860-F4E7-8B06CDA1A7FA}"/>
          </ac:spMkLst>
        </pc:spChg>
        <pc:spChg chg="mod">
          <ac:chgData name="Rebecca Gregg" userId="b2905ce5-9bc8-4cb0-ba92-ed0e2db8e5b1" providerId="ADAL" clId="{1A078582-CFDE-4D54-ADE3-1E68E9621A27}" dt="2024-06-26T15:16:35.220" v="141" actId="1076"/>
          <ac:spMkLst>
            <pc:docMk/>
            <pc:sldMk cId="2945927006" sldId="266"/>
            <ac:spMk id="9" creationId="{5D274BED-0770-E363-ED0F-4AF36EAC0A04}"/>
          </ac:spMkLst>
        </pc:spChg>
        <pc:spChg chg="add del">
          <ac:chgData name="Rebecca Gregg" userId="b2905ce5-9bc8-4cb0-ba92-ed0e2db8e5b1" providerId="ADAL" clId="{1A078582-CFDE-4D54-ADE3-1E68E9621A27}" dt="2024-06-26T15:15:09.307" v="92" actId="22"/>
          <ac:spMkLst>
            <pc:docMk/>
            <pc:sldMk cId="2945927006" sldId="266"/>
            <ac:spMk id="13" creationId="{2EAAFD22-0999-466C-405F-E4F2A6353913}"/>
          </ac:spMkLst>
        </pc:spChg>
        <pc:spChg chg="add mod">
          <ac:chgData name="Rebecca Gregg" userId="b2905ce5-9bc8-4cb0-ba92-ed0e2db8e5b1" providerId="ADAL" clId="{1A078582-CFDE-4D54-ADE3-1E68E9621A27}" dt="2024-06-26T15:18:54.243" v="170" actId="14100"/>
          <ac:spMkLst>
            <pc:docMk/>
            <pc:sldMk cId="2945927006" sldId="266"/>
            <ac:spMk id="15" creationId="{268A02D2-6445-5E78-97AD-BB9ABB00903E}"/>
          </ac:spMkLst>
        </pc:spChg>
        <pc:picChg chg="add del mod">
          <ac:chgData name="Rebecca Gregg" userId="b2905ce5-9bc8-4cb0-ba92-ed0e2db8e5b1" providerId="ADAL" clId="{1A078582-CFDE-4D54-ADE3-1E68E9621A27}" dt="2024-06-26T15:13:14.614" v="82" actId="478"/>
          <ac:picMkLst>
            <pc:docMk/>
            <pc:sldMk cId="2945927006" sldId="266"/>
            <ac:picMk id="6" creationId="{0B191E71-56EA-184D-61D5-C9118164E38F}"/>
          </ac:picMkLst>
        </pc:picChg>
        <pc:picChg chg="add del mod">
          <ac:chgData name="Rebecca Gregg" userId="b2905ce5-9bc8-4cb0-ba92-ed0e2db8e5b1" providerId="ADAL" clId="{1A078582-CFDE-4D54-ADE3-1E68E9621A27}" dt="2024-06-26T15:13:15.925" v="83" actId="478"/>
          <ac:picMkLst>
            <pc:docMk/>
            <pc:sldMk cId="2945927006" sldId="266"/>
            <ac:picMk id="7" creationId="{9533877B-40C1-B922-517D-B11A6694AAFE}"/>
          </ac:picMkLst>
        </pc:picChg>
        <pc:picChg chg="mod">
          <ac:chgData name="Rebecca Gregg" userId="b2905ce5-9bc8-4cb0-ba92-ed0e2db8e5b1" providerId="ADAL" clId="{1A078582-CFDE-4D54-ADE3-1E68E9621A27}" dt="2024-06-26T15:11:29.220" v="47" actId="207"/>
          <ac:picMkLst>
            <pc:docMk/>
            <pc:sldMk cId="2945927006" sldId="266"/>
            <ac:picMk id="10" creationId="{F2E1BF14-4BD5-9EBA-E876-3AF1DE78DE12}"/>
          </ac:picMkLst>
        </pc:picChg>
        <pc:picChg chg="mod">
          <ac:chgData name="Rebecca Gregg" userId="b2905ce5-9bc8-4cb0-ba92-ed0e2db8e5b1" providerId="ADAL" clId="{1A078582-CFDE-4D54-ADE3-1E68E9621A27}" dt="2024-06-26T15:16:50.291" v="143" actId="1076"/>
          <ac:picMkLst>
            <pc:docMk/>
            <pc:sldMk cId="2945927006" sldId="266"/>
            <ac:picMk id="11" creationId="{37C25CF0-A82A-051E-D5FD-503D40A0D6B1}"/>
          </ac:picMkLst>
        </pc:picChg>
        <pc:picChg chg="add mod">
          <ac:chgData name="Rebecca Gregg" userId="b2905ce5-9bc8-4cb0-ba92-ed0e2db8e5b1" providerId="ADAL" clId="{1A078582-CFDE-4D54-ADE3-1E68E9621A27}" dt="2024-06-26T15:16:58.032" v="146" actId="1076"/>
          <ac:picMkLst>
            <pc:docMk/>
            <pc:sldMk cId="2945927006" sldId="266"/>
            <ac:picMk id="16" creationId="{ED0A8184-3DC9-A5FF-1D3A-71CBDFAD4077}"/>
          </ac:picMkLst>
        </pc:picChg>
        <pc:picChg chg="add mod">
          <ac:chgData name="Rebecca Gregg" userId="b2905ce5-9bc8-4cb0-ba92-ed0e2db8e5b1" providerId="ADAL" clId="{1A078582-CFDE-4D54-ADE3-1E68E9621A27}" dt="2024-06-26T15:17:13.768" v="150" actId="1076"/>
          <ac:picMkLst>
            <pc:docMk/>
            <pc:sldMk cId="2945927006" sldId="266"/>
            <ac:picMk id="17" creationId="{4C22381F-FE98-8917-DA79-106132408295}"/>
          </ac:picMkLst>
        </pc:picChg>
      </pc:sldChg>
      <pc:sldChg chg="new del">
        <pc:chgData name="Rebecca Gregg" userId="b2905ce5-9bc8-4cb0-ba92-ed0e2db8e5b1" providerId="ADAL" clId="{1A078582-CFDE-4D54-ADE3-1E68E9621A27}" dt="2024-06-28T11:02:41.526" v="205" actId="47"/>
        <pc:sldMkLst>
          <pc:docMk/>
          <pc:sldMk cId="1466454451" sldId="26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beccaGregg\AppData\Local\Temp\e931b8f3-0231-49f0-b2c2-c5db7fd2e80f_Data_All_240624.zip.80f\Excel\Investment%20in%20Theatre%20Building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beccaGregg\AppData\Local\Temp\e931b8f3-0231-49f0-b2c2-c5db7fd2e80f_Data_All_240624.zip.80f\Excel\Investment%20in%20Theatre%20Building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beccaGregg\AppData\Local\Temp\e931b8f3-0231-49f0-b2c2-c5db7fd2e80f_Data_All_240624.zip.80f\Excel\Investment%20in%20Theatre%20Building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beccaGregg\AppData\Local\Temp\e931b8f3-0231-49f0-b2c2-c5db7fd2e80f_Data_All_240624.zip.80f\Excel\Investment%20in%20Theatre%20Building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beccaGregg\AppData\Local\Temp\e931b8f3-0231-49f0-b2c2-c5db7fd2e80f_Data_All_240624.zip.80f\Excel\Investment%20in%20Theatre%20Building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oltuk-my.sharepoint.com/personal/rebecca_gregg_soltukt_co_uk/Documents/Documents/Copy%20of%20Investment%20in%20Theatre%20Building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beccaGregg\AppData\Local\Temp\e931b8f3-0231-49f0-b2c2-c5db7fd2e80f_Data_All_240624.zip.80f\Excel\Investment%20in%20Theatre%20Building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b="1"/>
              <a:t>How much capital investment would be required to:</a:t>
            </a:r>
          </a:p>
        </c:rich>
      </c:tx>
      <c:layout>
        <c:manualLayout>
          <c:xMode val="edge"/>
          <c:yMode val="edge"/>
          <c:x val="0.15699414620936561"/>
          <c:y val="3.59436335900331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212053358485243E-2"/>
          <c:y val="0.13380327838159164"/>
          <c:w val="0.91973449973163379"/>
          <c:h val="0.440115533418979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691455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9C41-47C2-B4B9-93844A6A9614}"/>
              </c:ext>
            </c:extLst>
          </c:dPt>
          <c:dPt>
            <c:idx val="9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C41-47C2-B4B9-93844A6A9614}"/>
              </c:ext>
            </c:extLst>
          </c:dPt>
          <c:dPt>
            <c:idx val="10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C41-47C2-B4B9-93844A6A9614}"/>
              </c:ext>
            </c:extLst>
          </c:dPt>
          <c:dPt>
            <c:idx val="11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C41-47C2-B4B9-93844A6A9614}"/>
              </c:ext>
            </c:extLst>
          </c:dPt>
          <c:dPt>
            <c:idx val="12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9C41-47C2-B4B9-93844A6A9614}"/>
              </c:ext>
            </c:extLst>
          </c:dPt>
          <c:dPt>
            <c:idx val="13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C41-47C2-B4B9-93844A6A9614}"/>
              </c:ext>
            </c:extLst>
          </c:dPt>
          <c:dPt>
            <c:idx val="15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C41-47C2-B4B9-93844A6A961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0F454E47-F341-4ED1-8889-80A6988277E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C41-47C2-B4B9-93844A6A961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C4C3EC9-9FF5-47C2-95AE-C396E1043B3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C41-47C2-B4B9-93844A6A961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D2E8578-71D7-4AE6-AAF1-AF42089FCD2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C41-47C2-B4B9-93844A6A961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B40973A-8006-4DC0-8DAC-198CC9E4FE4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C41-47C2-B4B9-93844A6A961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C8AAAC5-5207-4710-9F5C-8CA071805D0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9C41-47C2-B4B9-93844A6A961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9C41-47C2-B4B9-93844A6A961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C41-47C2-B4B9-93844A6A961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8AFF28EF-2AF9-4645-8C56-FA45AE0C875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9C41-47C2-B4B9-93844A6A961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C5E56EE5-4A0B-49F9-A895-20BC8F446C8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9C41-47C2-B4B9-93844A6A961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BF8E3A2-52CA-43FA-8434-0C71FD4241E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9C41-47C2-B4B9-93844A6A9614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53793BFC-AAAE-4D10-BCD8-18FF3F25CBD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9C41-47C2-B4B9-93844A6A9614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B3E0F3A6-9BD7-48F8-958C-F570181D6CC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9C41-47C2-B4B9-93844A6A9614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A8D557F4-782D-4A97-8DB9-3C11D2D61DB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9C41-47C2-B4B9-93844A6A9614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FF6637ED-310C-43C9-A7B5-2954C00FD08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9C41-47C2-B4B9-93844A6A9614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9C41-47C2-B4B9-93844A6A9614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8348ED6F-33F4-4CF6-9DBA-ED9F1C21407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9C41-47C2-B4B9-93844A6A9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Charts!$A$60:$B$75</c:f>
              <c:multiLvlStrCache>
                <c:ptCount val="16"/>
                <c:lvl>
                  <c:pt idx="0">
                    <c:v>&lt; £1m</c:v>
                  </c:pt>
                  <c:pt idx="1">
                    <c:v>£1m - £4.99m</c:v>
                  </c:pt>
                  <c:pt idx="2">
                    <c:v>£5m - £9.99m</c:v>
                  </c:pt>
                  <c:pt idx="3">
                    <c:v>£10m - £19.99m</c:v>
                  </c:pt>
                  <c:pt idx="4">
                    <c:v>£20m - £49.99m</c:v>
                  </c:pt>
                  <c:pt idx="5">
                    <c:v>£50m - £99.99m</c:v>
                  </c:pt>
                  <c:pt idx="6">
                    <c:v>£100m - 199.99m</c:v>
                  </c:pt>
                  <c:pt idx="7">
                    <c:v>£200m +</c:v>
                  </c:pt>
                  <c:pt idx="8">
                    <c:v>&lt; £1m</c:v>
                  </c:pt>
                  <c:pt idx="9">
                    <c:v>£1m - £4.99m</c:v>
                  </c:pt>
                  <c:pt idx="10">
                    <c:v>£5m - £9.99m</c:v>
                  </c:pt>
                  <c:pt idx="11">
                    <c:v>£10m - £19.99m</c:v>
                  </c:pt>
                  <c:pt idx="12">
                    <c:v>£20m - £49.99m</c:v>
                  </c:pt>
                  <c:pt idx="13">
                    <c:v>£50m - £99.99m</c:v>
                  </c:pt>
                  <c:pt idx="14">
                    <c:v>£100m - 199.99m</c:v>
                  </c:pt>
                  <c:pt idx="15">
                    <c:v>£200m+</c:v>
                  </c:pt>
                </c:lvl>
                <c:lvl>
                  <c:pt idx="0">
                    <c:v>Continue current operations</c:v>
                  </c:pt>
                  <c:pt idx="8">
                    <c:v>Complete all potential works</c:v>
                  </c:pt>
                </c:lvl>
              </c:multiLvlStrCache>
            </c:multiLvlStrRef>
          </c:cat>
          <c:val>
            <c:numRef>
              <c:f>Charts!$C$60:$C$75</c:f>
              <c:numCache>
                <c:formatCode>General</c:formatCode>
                <c:ptCount val="16"/>
                <c:pt idx="0">
                  <c:v>17</c:v>
                </c:pt>
                <c:pt idx="1">
                  <c:v>29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18</c:v>
                </c:pt>
                <c:pt idx="10">
                  <c:v>12</c:v>
                </c:pt>
                <c:pt idx="11">
                  <c:v>11</c:v>
                </c:pt>
                <c:pt idx="12">
                  <c:v>9</c:v>
                </c:pt>
                <c:pt idx="13">
                  <c:v>3</c:v>
                </c:pt>
                <c:pt idx="15">
                  <c:v>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Charts!$D$60:$D$75</c15:f>
                <c15:dlblRangeCache>
                  <c:ptCount val="16"/>
                  <c:pt idx="0">
                    <c:v>29%</c:v>
                  </c:pt>
                  <c:pt idx="1">
                    <c:v>49%</c:v>
                  </c:pt>
                  <c:pt idx="2">
                    <c:v>15%</c:v>
                  </c:pt>
                  <c:pt idx="3">
                    <c:v>3%</c:v>
                  </c:pt>
                  <c:pt idx="4">
                    <c:v>2%</c:v>
                  </c:pt>
                  <c:pt idx="7">
                    <c:v>2%</c:v>
                  </c:pt>
                  <c:pt idx="8">
                    <c:v>5%</c:v>
                  </c:pt>
                  <c:pt idx="9">
                    <c:v>31%</c:v>
                  </c:pt>
                  <c:pt idx="10">
                    <c:v>20%</c:v>
                  </c:pt>
                  <c:pt idx="11">
                    <c:v>19%</c:v>
                  </c:pt>
                  <c:pt idx="12">
                    <c:v>15%</c:v>
                  </c:pt>
                  <c:pt idx="13">
                    <c:v>5%</c:v>
                  </c:pt>
                  <c:pt idx="15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0-9C41-47C2-B4B9-93844A6A96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-27"/>
        <c:axId val="99296384"/>
        <c:axId val="1661663536"/>
      </c:barChart>
      <c:catAx>
        <c:axId val="9929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661663536"/>
        <c:crosses val="autoZero"/>
        <c:auto val="1"/>
        <c:lblAlgn val="ctr"/>
        <c:lblOffset val="100"/>
        <c:noMultiLvlLbl val="0"/>
      </c:catAx>
      <c:valAx>
        <c:axId val="1661663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9929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b="1"/>
              <a:t>If you didn’t do any investment in infrastructure over the next five years, what may happen?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Charts!$B$2</c:f>
              <c:strCache>
                <c:ptCount val="1"/>
                <c:pt idx="0">
                  <c:v>If you didn’t do any investment in infrastructure over the next five years, what may happen?</c:v>
                </c:pt>
              </c:strCache>
            </c:strRef>
          </c:tx>
          <c:spPr>
            <a:solidFill>
              <a:srgbClr val="691455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34A-4002-8E51-5C6540FB0106}"/>
              </c:ext>
            </c:extLst>
          </c:dPt>
          <c:dPt>
            <c:idx val="7"/>
            <c:invertIfNegative val="0"/>
            <c:bubble3D val="0"/>
            <c:spPr>
              <a:solidFill>
                <a:srgbClr val="69145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34A-4002-8E51-5C6540FB010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0476481-51C7-4D07-828E-51188BC6928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334A-4002-8E51-5C6540FB01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E32D3A3-0891-4318-9B2B-43A7B20E6E9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334A-4002-8E51-5C6540FB010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0DAF4B8-B8A3-4094-BF74-110D80EB276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334A-4002-8E51-5C6540FB010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5595318-4B98-459C-ADF6-11264AE1D44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334A-4002-8E51-5C6540FB010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88AFBB2-7D58-4325-B2C3-887D6E84CE4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334A-4002-8E51-5C6540FB010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5020249-F983-46EC-A5A0-AA69CAA8D62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334A-4002-8E51-5C6540FB010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D5D4ADB3-55E0-4297-9D0D-83A642F6EBC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334A-4002-8E51-5C6540FB010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DA3FC68-AD4D-4ADF-B0D5-12492B9C0F7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334A-4002-8E51-5C6540FB010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C97AF60B-1BE7-4636-8A28-A2C9926DB9C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334A-4002-8E51-5C6540FB010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DDD7D1C5-6A40-4FE8-B2EA-4BFFE4399B6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334A-4002-8E51-5C6540FB010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52D1F20B-B0BA-4568-82BD-0BEE5622356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334A-4002-8E51-5C6540FB010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702918F4-343E-48E0-9B7A-B26D98AC12A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334A-4002-8E51-5C6540FB0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Charts!$A$3:$A$14</c:f>
              <c:strCache>
                <c:ptCount val="12"/>
                <c:pt idx="0">
                  <c:v>None of the above</c:v>
                </c:pt>
                <c:pt idx="1">
                  <c:v>Other</c:v>
                </c:pt>
                <c:pt idx="2">
                  <c:v>lose access to performance spaces</c:v>
                </c:pt>
                <c:pt idx="3">
                  <c:v>have more dark weeks</c:v>
                </c:pt>
                <c:pt idx="4">
                  <c:v>have to employ fewer people</c:v>
                </c:pt>
                <c:pt idx="5">
                  <c:v>have to reduce outreach work</c:v>
                </c:pt>
                <c:pt idx="6">
                  <c:v>not be able to continue operating as a business</c:v>
                </c:pt>
                <c:pt idx="7">
                  <c:v>venue would become too unsafe to use</c:v>
                </c:pt>
                <c:pt idx="8">
                  <c:v>have to deplete our reserves</c:v>
                </c:pt>
                <c:pt idx="9">
                  <c:v>could not put on all productions we would like</c:v>
                </c:pt>
                <c:pt idx="10">
                  <c:v>running costs will increase substantially</c:v>
                </c:pt>
                <c:pt idx="11">
                  <c:v>a risk to our financial viability</c:v>
                </c:pt>
              </c:strCache>
            </c:strRef>
          </c:cat>
          <c:val>
            <c:numRef>
              <c:f>Charts!$B$3:$B$14</c:f>
              <c:numCache>
                <c:formatCode>General</c:formatCode>
                <c:ptCount val="12"/>
                <c:pt idx="0">
                  <c:v>1</c:v>
                </c:pt>
                <c:pt idx="1">
                  <c:v>8</c:v>
                </c:pt>
                <c:pt idx="2">
                  <c:v>18</c:v>
                </c:pt>
                <c:pt idx="3">
                  <c:v>21</c:v>
                </c:pt>
                <c:pt idx="4">
                  <c:v>24</c:v>
                </c:pt>
                <c:pt idx="5">
                  <c:v>25</c:v>
                </c:pt>
                <c:pt idx="6">
                  <c:v>25</c:v>
                </c:pt>
                <c:pt idx="7">
                  <c:v>26</c:v>
                </c:pt>
                <c:pt idx="8">
                  <c:v>37</c:v>
                </c:pt>
                <c:pt idx="9">
                  <c:v>42</c:v>
                </c:pt>
                <c:pt idx="10">
                  <c:v>48</c:v>
                </c:pt>
                <c:pt idx="11">
                  <c:v>49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Charts!$D$3:$D$14</c15:f>
                <c15:dlblRangeCache>
                  <c:ptCount val="12"/>
                  <c:pt idx="0">
                    <c:v>2%</c:v>
                  </c:pt>
                  <c:pt idx="1">
                    <c:v>12%</c:v>
                  </c:pt>
                  <c:pt idx="2">
                    <c:v>28%</c:v>
                  </c:pt>
                  <c:pt idx="3">
                    <c:v>32%</c:v>
                  </c:pt>
                  <c:pt idx="4">
                    <c:v>37%</c:v>
                  </c:pt>
                  <c:pt idx="5">
                    <c:v>38%</c:v>
                  </c:pt>
                  <c:pt idx="6">
                    <c:v>38%</c:v>
                  </c:pt>
                  <c:pt idx="7">
                    <c:v>40%</c:v>
                  </c:pt>
                  <c:pt idx="8">
                    <c:v>57%</c:v>
                  </c:pt>
                  <c:pt idx="9">
                    <c:v>65%</c:v>
                  </c:pt>
                  <c:pt idx="10">
                    <c:v>74%</c:v>
                  </c:pt>
                  <c:pt idx="11">
                    <c:v>75%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334A-4002-8E51-5C6540FB01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239322768"/>
        <c:axId val="239321808"/>
      </c:barChart>
      <c:catAx>
        <c:axId val="23932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39321808"/>
        <c:crosses val="autoZero"/>
        <c:auto val="1"/>
        <c:lblAlgn val="ctr"/>
        <c:lblOffset val="100"/>
        <c:noMultiLvlLbl val="0"/>
      </c:catAx>
      <c:valAx>
        <c:axId val="239321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3932276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680" b="1" i="0" u="none" strike="noStrike" baseline="0">
                <a:effectLst/>
              </a:rPr>
              <a:t>If you maximised the opportunities for capital investment in infrastructure, what could you achieve?</a:t>
            </a:r>
          </a:p>
          <a:p>
            <a:pPr>
              <a:defRPr/>
            </a:pPr>
            <a:r>
              <a:rPr lang="en-GB" sz="1680" b="0" i="0" u="none" strike="noStrike" baseline="0">
                <a:effectLst/>
              </a:rPr>
              <a:t>Programming &amp; Capacity</a:t>
            </a:r>
            <a:endParaRPr lang="en-GB" b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19580400"/>
        <c:axId val="219596720"/>
      </c:barChart>
      <c:catAx>
        <c:axId val="219580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19596720"/>
        <c:crosses val="autoZero"/>
        <c:auto val="1"/>
        <c:lblAlgn val="ctr"/>
        <c:lblOffset val="100"/>
        <c:noMultiLvlLbl val="0"/>
      </c:catAx>
      <c:valAx>
        <c:axId val="219596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19580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US" b="1"/>
              <a:t>If you </a:t>
            </a:r>
            <a:r>
              <a:rPr lang="en-US" b="1" err="1"/>
              <a:t>maximised</a:t>
            </a:r>
            <a:r>
              <a:rPr lang="en-US" b="1"/>
              <a:t> the opportunities for capital investment in infrastructure, what could you achieve?</a:t>
            </a:r>
          </a:p>
          <a:p>
            <a:pPr>
              <a:defRPr/>
            </a:pPr>
            <a:r>
              <a:rPr lang="en-US"/>
              <a:t>Programming/Capacity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3066691909020802"/>
          <c:y val="0.24930698100214257"/>
          <c:w val="0.43866578064309558"/>
          <c:h val="0.6507122230720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Charts!$B$27</c:f>
              <c:strCache>
                <c:ptCount val="1"/>
                <c:pt idx="0">
                  <c:v>If you maximised the opportunities for capital investment in infrastructure, what could you achieve?</c:v>
                </c:pt>
              </c:strCache>
            </c:strRef>
          </c:tx>
          <c:spPr>
            <a:solidFill>
              <a:srgbClr val="691455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1F-4915-8D75-5CBB0F9D661E}"/>
              </c:ext>
            </c:extLst>
          </c:dPt>
          <c:dPt>
            <c:idx val="7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11F-4915-8D75-5CBB0F9D661E}"/>
              </c:ext>
            </c:extLst>
          </c:dPt>
          <c:dPt>
            <c:idx val="10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11F-4915-8D75-5CBB0F9D661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2030377-627D-4B47-A564-C0E8AC3285A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11F-4915-8D75-5CBB0F9D661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BA4B393-B682-42DF-8037-E9662580C98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11F-4915-8D75-5CBB0F9D661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A96565D-3B28-44A7-98CF-162D4391969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11F-4915-8D75-5CBB0F9D66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7088121-7F0D-4A14-9FD4-7F36BA1C547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11F-4915-8D75-5CBB0F9D66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8BB2D82-EB46-4D07-94EB-CF263E495EE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911F-4915-8D75-5CBB0F9D661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C74A4005-9C46-4986-B6DB-99BC9CF6539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911F-4915-8D75-5CBB0F9D661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3CA23FC4-82EE-4963-BE47-8B29231CA74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11F-4915-8D75-5CBB0F9D661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413452F9-6C95-4302-BA5E-39611ED2682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911F-4915-8D75-5CBB0F9D661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8EE30021-301D-435F-BEF3-BE10BC624E6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911F-4915-8D75-5CBB0F9D661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73EE62F8-BC2A-4BBB-9CBE-20D5A624199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911F-4915-8D75-5CBB0F9D661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71BD4332-756E-4046-95B2-A75BF303C31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911F-4915-8D75-5CBB0F9D661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27C43FDD-9F93-4279-97FF-3433688FFD7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911F-4915-8D75-5CBB0F9D66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Charts!$A$28:$A$39</c:f>
              <c:strCache>
                <c:ptCount val="12"/>
                <c:pt idx="0">
                  <c:v>None of the above</c:v>
                </c:pt>
                <c:pt idx="1">
                  <c:v>Other</c:v>
                </c:pt>
                <c:pt idx="2">
                  <c:v>Build new performance spaces</c:v>
                </c:pt>
                <c:pt idx="3">
                  <c:v>Increase capacity in current spaces</c:v>
                </c:pt>
                <c:pt idx="4">
                  <c:v>Build new workspaces for crafts/trades</c:v>
                </c:pt>
                <c:pt idx="5">
                  <c:v>Increase the number of productions</c:v>
                </c:pt>
                <c:pt idx="6">
                  <c:v>Increase number/variety of touring shows</c:v>
                </c:pt>
                <c:pt idx="7">
                  <c:v>Allow us to program/develop our own work</c:v>
                </c:pt>
                <c:pt idx="8">
                  <c:v>Increase number of performances</c:v>
                </c:pt>
                <c:pt idx="9">
                  <c:v>Build new rehearsal/studio spaces</c:v>
                </c:pt>
                <c:pt idx="10">
                  <c:v>Increase variety of programming</c:v>
                </c:pt>
                <c:pt idx="11">
                  <c:v>Improve the building’s functionality</c:v>
                </c:pt>
              </c:strCache>
            </c:strRef>
          </c:cat>
          <c:val>
            <c:numRef>
              <c:f>Charts!$B$28:$B$39</c:f>
              <c:numCache>
                <c:formatCode>General</c:formatCode>
                <c:ptCount val="12"/>
                <c:pt idx="0">
                  <c:v>1</c:v>
                </c:pt>
                <c:pt idx="1">
                  <c:v>5</c:v>
                </c:pt>
                <c:pt idx="2">
                  <c:v>16</c:v>
                </c:pt>
                <c:pt idx="3">
                  <c:v>21</c:v>
                </c:pt>
                <c:pt idx="4">
                  <c:v>22</c:v>
                </c:pt>
                <c:pt idx="5">
                  <c:v>22</c:v>
                </c:pt>
                <c:pt idx="6">
                  <c:v>25</c:v>
                </c:pt>
                <c:pt idx="7">
                  <c:v>25</c:v>
                </c:pt>
                <c:pt idx="8">
                  <c:v>27</c:v>
                </c:pt>
                <c:pt idx="9">
                  <c:v>29</c:v>
                </c:pt>
                <c:pt idx="10">
                  <c:v>37</c:v>
                </c:pt>
                <c:pt idx="11">
                  <c:v>60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Charts!$D$28:$D$39</c15:f>
                <c15:dlblRangeCache>
                  <c:ptCount val="12"/>
                  <c:pt idx="0">
                    <c:v>2%</c:v>
                  </c:pt>
                  <c:pt idx="1">
                    <c:v>8%</c:v>
                  </c:pt>
                  <c:pt idx="2">
                    <c:v>25%</c:v>
                  </c:pt>
                  <c:pt idx="3">
                    <c:v>32%</c:v>
                  </c:pt>
                  <c:pt idx="4">
                    <c:v>34%</c:v>
                  </c:pt>
                  <c:pt idx="5">
                    <c:v>34%</c:v>
                  </c:pt>
                  <c:pt idx="6">
                    <c:v>38%</c:v>
                  </c:pt>
                  <c:pt idx="7">
                    <c:v>38%</c:v>
                  </c:pt>
                  <c:pt idx="8">
                    <c:v>42%</c:v>
                  </c:pt>
                  <c:pt idx="9">
                    <c:v>45%</c:v>
                  </c:pt>
                  <c:pt idx="10">
                    <c:v>57%</c:v>
                  </c:pt>
                  <c:pt idx="11">
                    <c:v>92%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911F-4915-8D75-5CBB0F9D66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1661662576"/>
        <c:axId val="1661663056"/>
      </c:barChart>
      <c:catAx>
        <c:axId val="1661662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661663056"/>
        <c:crosses val="autoZero"/>
        <c:auto val="1"/>
        <c:lblAlgn val="ctr"/>
        <c:lblOffset val="100"/>
        <c:noMultiLvlLbl val="0"/>
      </c:catAx>
      <c:valAx>
        <c:axId val="1661663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661662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68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you maximised the opportunities for capital investment in infrastructure, what could you achieve?</a:t>
            </a:r>
          </a:p>
          <a:p>
            <a: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GB" sz="168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Financial</a:t>
            </a:r>
            <a:r>
              <a:rPr lang="en-GB" sz="1680" b="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sustainability</a:t>
            </a:r>
          </a:p>
        </c:rich>
      </c:tx>
      <c:layout>
        <c:manualLayout>
          <c:xMode val="edge"/>
          <c:yMode val="edge"/>
          <c:x val="0.1172337912221735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5949659367793694"/>
          <c:y val="0.23212334852164751"/>
          <c:w val="0.51588315009009644"/>
          <c:h val="0.696855024246799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Charts!$B$17</c:f>
              <c:strCache>
                <c:ptCount val="1"/>
                <c:pt idx="0">
                  <c:v>n</c:v>
                </c:pt>
              </c:strCache>
            </c:strRef>
          </c:tx>
          <c:spPr>
            <a:solidFill>
              <a:srgbClr val="691455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69145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298-458E-A4B9-7D97FB798EA3}"/>
              </c:ext>
            </c:extLst>
          </c:dPt>
          <c:dPt>
            <c:idx val="3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298-458E-A4B9-7D97FB798EA3}"/>
              </c:ext>
            </c:extLst>
          </c:dPt>
          <c:dPt>
            <c:idx val="4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298-458E-A4B9-7D97FB798EA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3C79089-1BEB-49A7-87A6-19C710D62E4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298-458E-A4B9-7D97FB798EA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2A85992-C77F-46E8-8584-705ADDCEF5D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6298-458E-A4B9-7D97FB798EA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1E57CEB-3957-4E7D-937A-CA325848383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6298-458E-A4B9-7D97FB798EA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8EAFDD4-19D8-427D-96F6-28100CF173A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298-458E-A4B9-7D97FB798EA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F792EEB-6C81-409E-A263-7A93465C527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298-458E-A4B9-7D97FB798EA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827D9A4-BDA9-425C-BF62-0CD563105B0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298-458E-A4B9-7D97FB798EA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B0300443-8B30-4F00-896E-6C4DBDCA0BE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6298-458E-A4B9-7D97FB798EA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Charts!$A$18:$A$24</c:f>
              <c:strCache>
                <c:ptCount val="7"/>
                <c:pt idx="0">
                  <c:v>None of the above</c:v>
                </c:pt>
                <c:pt idx="1">
                  <c:v>Other</c:v>
                </c:pt>
                <c:pt idx="2">
                  <c:v>Sell more tickets</c:v>
                </c:pt>
                <c:pt idx="3">
                  <c:v>Employ more people</c:v>
                </c:pt>
                <c:pt idx="4">
                  <c:v>Increase trading activity</c:v>
                </c:pt>
                <c:pt idx="5">
                  <c:v>Save money on running costs</c:v>
                </c:pt>
                <c:pt idx="6">
                  <c:v>Improve financial resilience/sustainability</c:v>
                </c:pt>
              </c:strCache>
            </c:strRef>
          </c:cat>
          <c:val>
            <c:numRef>
              <c:f>Charts!$B$18:$B$24</c:f>
              <c:numCache>
                <c:formatCode>General</c:formatCode>
                <c:ptCount val="7"/>
                <c:pt idx="0">
                  <c:v>0</c:v>
                </c:pt>
                <c:pt idx="1">
                  <c:v>8</c:v>
                </c:pt>
                <c:pt idx="2">
                  <c:v>34</c:v>
                </c:pt>
                <c:pt idx="3">
                  <c:v>35</c:v>
                </c:pt>
                <c:pt idx="4">
                  <c:v>47</c:v>
                </c:pt>
                <c:pt idx="5">
                  <c:v>60</c:v>
                </c:pt>
                <c:pt idx="6">
                  <c:v>63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Charts!$D$18:$D$24</c15:f>
                <c15:dlblRangeCache>
                  <c:ptCount val="7"/>
                  <c:pt idx="0">
                    <c:v>0%</c:v>
                  </c:pt>
                  <c:pt idx="1">
                    <c:v>12%</c:v>
                  </c:pt>
                  <c:pt idx="2">
                    <c:v>52%</c:v>
                  </c:pt>
                  <c:pt idx="3">
                    <c:v>54%</c:v>
                  </c:pt>
                  <c:pt idx="4">
                    <c:v>72%</c:v>
                  </c:pt>
                  <c:pt idx="5">
                    <c:v>92%</c:v>
                  </c:pt>
                  <c:pt idx="6">
                    <c:v>97%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6298-458E-A4B9-7D97FB798E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1483777824"/>
        <c:axId val="215753280"/>
      </c:barChart>
      <c:catAx>
        <c:axId val="1483777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15753280"/>
        <c:crosses val="autoZero"/>
        <c:auto val="1"/>
        <c:lblAlgn val="ctr"/>
        <c:lblOffset val="100"/>
        <c:noMultiLvlLbl val="0"/>
      </c:catAx>
      <c:valAx>
        <c:axId val="215753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3777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US" b="1" dirty="0"/>
              <a:t>If you </a:t>
            </a:r>
            <a:r>
              <a:rPr lang="en-US" b="1" dirty="0" err="1"/>
              <a:t>maximised</a:t>
            </a:r>
            <a:r>
              <a:rPr lang="en-US" b="1" dirty="0"/>
              <a:t> the opportunities for capital investment in infrastructure, what could you achieve?</a:t>
            </a:r>
          </a:p>
          <a:p>
            <a:pPr>
              <a:defRPr/>
            </a:pPr>
            <a:r>
              <a:rPr lang="en-GB" dirty="0"/>
              <a:t>EDI and Sustainability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Charts!$B$41</c:f>
              <c:strCache>
                <c:ptCount val="1"/>
                <c:pt idx="0">
                  <c:v>If you maximised the opportunities for capital investment in infrastructure, what could you achieve?</c:v>
                </c:pt>
              </c:strCache>
            </c:strRef>
          </c:tx>
          <c:spPr>
            <a:solidFill>
              <a:srgbClr val="691455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D52B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722-4800-A0BA-7BFE1E6B570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E5FDB5E-CFB3-4277-97E1-8D47B62B334A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722-4800-A0BA-7BFE1E6B57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23F9BE7-A9F5-4A79-94B1-D9B646A427A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722-4800-A0BA-7BFE1E6B57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C3488E9-735E-4484-A43D-592908BFD71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722-4800-A0BA-7BFE1E6B57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1A1FC8A-6BA1-4E82-85AC-791564145D5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722-4800-A0BA-7BFE1E6B57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4DCAD0F-F30B-4CDC-B62F-6F648AF705C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722-4800-A0BA-7BFE1E6B570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C3FA33A-2A39-4BFB-A004-BAF08D86430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722-4800-A0BA-7BFE1E6B570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6CCD250B-783C-4341-BFD7-3775EF25BE0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7722-4800-A0BA-7BFE1E6B5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Charts!$A$42:$A$48</c:f>
              <c:strCache>
                <c:ptCount val="7"/>
                <c:pt idx="0">
                  <c:v>None of the above</c:v>
                </c:pt>
                <c:pt idx="1">
                  <c:v>Other</c:v>
                </c:pt>
                <c:pt idx="2">
                  <c:v>Increase accessibility for audiences</c:v>
                </c:pt>
                <c:pt idx="3">
                  <c:v>Improve health and safety of venue</c:v>
                </c:pt>
                <c:pt idx="4">
                  <c:v>Increase accessibility for staff and performers</c:v>
                </c:pt>
                <c:pt idx="5">
                  <c:v>Reduce our carbon footprint</c:v>
                </c:pt>
                <c:pt idx="6">
                  <c:v>Improve environmental sustainability</c:v>
                </c:pt>
              </c:strCache>
            </c:strRef>
          </c:cat>
          <c:val>
            <c:numRef>
              <c:f>Charts!$B$42:$B$48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50</c:v>
                </c:pt>
                <c:pt idx="3">
                  <c:v>50</c:v>
                </c:pt>
                <c:pt idx="4">
                  <c:v>53</c:v>
                </c:pt>
                <c:pt idx="5">
                  <c:v>60</c:v>
                </c:pt>
                <c:pt idx="6">
                  <c:v>65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Charts!$D$42:$D$48</c15:f>
                <c15:dlblRangeCache>
                  <c:ptCount val="7"/>
                  <c:pt idx="0">
                    <c:v>0%</c:v>
                  </c:pt>
                  <c:pt idx="1">
                    <c:v>5%</c:v>
                  </c:pt>
                  <c:pt idx="2">
                    <c:v>77%</c:v>
                  </c:pt>
                  <c:pt idx="3">
                    <c:v>77%</c:v>
                  </c:pt>
                  <c:pt idx="4">
                    <c:v>82%</c:v>
                  </c:pt>
                  <c:pt idx="5">
                    <c:v>92%</c:v>
                  </c:pt>
                  <c:pt idx="6">
                    <c:v>100%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7722-4800-A0BA-7BFE1E6B57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1418527392"/>
        <c:axId val="1418528352"/>
      </c:barChart>
      <c:catAx>
        <c:axId val="1418527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418528352"/>
        <c:crosses val="autoZero"/>
        <c:auto val="1"/>
        <c:lblAlgn val="ctr"/>
        <c:lblOffset val="100"/>
        <c:noMultiLvlLbl val="0"/>
      </c:catAx>
      <c:valAx>
        <c:axId val="141852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418527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r>
              <a:rPr lang="en-US" b="1"/>
              <a:t>If you </a:t>
            </a:r>
            <a:r>
              <a:rPr lang="en-US" b="1" err="1"/>
              <a:t>maximised</a:t>
            </a:r>
            <a:r>
              <a:rPr lang="en-US" b="1"/>
              <a:t> the opportunities for capital investment in infrastructure, what could you achieve?</a:t>
            </a:r>
          </a:p>
          <a:p>
            <a:pPr>
              <a:defRPr/>
            </a:pPr>
            <a:r>
              <a:rPr lang="en-US"/>
              <a:t>Cultural/community placemaking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Charts!$B$50</c:f>
              <c:strCache>
                <c:ptCount val="1"/>
                <c:pt idx="0">
                  <c:v>If you maximised the opportunities for capital investment in infrastructure, what could you achieve?</c:v>
                </c:pt>
              </c:strCache>
            </c:strRef>
          </c:tx>
          <c:spPr>
            <a:solidFill>
              <a:srgbClr val="691455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69145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BCB-4874-A6A7-11D3ADD657D7}"/>
              </c:ext>
            </c:extLst>
          </c:dPt>
          <c:dPt>
            <c:idx val="4"/>
            <c:invertIfNegative val="0"/>
            <c:bubble3D val="0"/>
            <c:spPr>
              <a:solidFill>
                <a:srgbClr val="69145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BCB-4874-A6A7-11D3ADD657D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D89F95D-68F2-4FA8-AEA9-24D0CC21DC59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BCB-4874-A6A7-11D3ADD657D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0CD2521-5753-4802-9FC8-D6AF10AA27D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BCB-4874-A6A7-11D3ADD657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36856A1-A4D6-4651-AD77-D9E2E6CD541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BCB-4874-A6A7-11D3ADD657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A4673FB-242D-42A0-A343-54B668D8956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BCB-4874-A6A7-11D3ADD657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46E6C43-41FE-4806-82D0-35A4201BB15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BBCB-4874-A6A7-11D3ADD657D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12FF5C0-4908-4749-BB23-83D297E64D3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BBCB-4874-A6A7-11D3ADD657D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22787F0-3369-4544-BF4C-21129641AB1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BBCB-4874-A6A7-11D3ADD657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Charts!$A$51:$A$57</c:f>
              <c:strCache>
                <c:ptCount val="7"/>
                <c:pt idx="0">
                  <c:v>Other</c:v>
                </c:pt>
                <c:pt idx="1">
                  <c:v>None of the above</c:v>
                </c:pt>
                <c:pt idx="2">
                  <c:v>Support high street / community regeneration</c:v>
                </c:pt>
                <c:pt idx="3">
                  <c:v>Provide skills training for the local community</c:v>
                </c:pt>
                <c:pt idx="4">
                  <c:v>Provide cultural/community focused events</c:v>
                </c:pt>
                <c:pt idx="5">
                  <c:v>Increase or improve outreach work</c:v>
                </c:pt>
                <c:pt idx="6">
                  <c:v>Preserve heritage building/cultural landmarks</c:v>
                </c:pt>
              </c:strCache>
            </c:strRef>
          </c:cat>
          <c:val>
            <c:numRef>
              <c:f>Charts!$B$51:$B$57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38</c:v>
                </c:pt>
                <c:pt idx="3">
                  <c:v>39</c:v>
                </c:pt>
                <c:pt idx="4">
                  <c:v>40</c:v>
                </c:pt>
                <c:pt idx="5">
                  <c:v>41</c:v>
                </c:pt>
                <c:pt idx="6">
                  <c:v>48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Charts!$D$51:$D$57</c15:f>
                <c15:dlblRangeCache>
                  <c:ptCount val="7"/>
                  <c:pt idx="0">
                    <c:v>0%</c:v>
                  </c:pt>
                  <c:pt idx="1">
                    <c:v>3%</c:v>
                  </c:pt>
                  <c:pt idx="2">
                    <c:v>58%</c:v>
                  </c:pt>
                  <c:pt idx="3">
                    <c:v>60%</c:v>
                  </c:pt>
                  <c:pt idx="4">
                    <c:v>62%</c:v>
                  </c:pt>
                  <c:pt idx="5">
                    <c:v>63%</c:v>
                  </c:pt>
                  <c:pt idx="6">
                    <c:v>74%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BBCB-4874-A6A7-11D3ADD65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870759920"/>
        <c:axId val="1870758960"/>
      </c:barChart>
      <c:catAx>
        <c:axId val="1870759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870758960"/>
        <c:crosses val="autoZero"/>
        <c:auto val="1"/>
        <c:lblAlgn val="ctr"/>
        <c:lblOffset val="100"/>
        <c:noMultiLvlLbl val="0"/>
      </c:catAx>
      <c:valAx>
        <c:axId val="1870758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187075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9D0D97-6E94-405D-A14F-F0170D2A00FC}" type="doc">
      <dgm:prSet loTypeId="urn:microsoft.com/office/officeart/2011/layout/RadialPicture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D96E0A-BDD7-48AB-AFB0-1D1FC8389703}">
      <dgm:prSet phldrT="[Text]" custT="1"/>
      <dgm:spPr>
        <a:solidFill>
          <a:srgbClr val="D52B00"/>
        </a:solidFill>
      </dgm:spPr>
      <dgm:t>
        <a:bodyPr/>
        <a:lstStyle/>
        <a:p>
          <a:pPr algn="ctr"/>
          <a:r>
            <a:rPr lang="en-GB" sz="18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Capital Investment In Theatres</a:t>
          </a:r>
        </a:p>
      </dgm:t>
    </dgm:pt>
    <dgm:pt modelId="{EEFBBFCF-B1DC-4371-A05D-7D917CA4A47A}" type="parTrans" cxnId="{1DB0DEE8-798D-48BF-B77A-585864B1658A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E2D0499-9195-4C14-8FEA-2E75C6C4A75C}" type="sibTrans" cxnId="{1DB0DEE8-798D-48BF-B77A-585864B1658A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CC10372-BF60-4E74-B448-E864D6BC393C}">
      <dgm:prSet phldrT="[Text]" custT="1"/>
      <dgm:spPr/>
      <dgm:t>
        <a:bodyPr/>
        <a:lstStyle/>
        <a:p>
          <a:r>
            <a:rPr lang="en-GB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Produce and present </a:t>
          </a:r>
          <a:r>
            <a:rPr lang="en-GB" sz="24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innovative programming</a:t>
          </a:r>
        </a:p>
      </dgm:t>
    </dgm:pt>
    <dgm:pt modelId="{00AB49DF-B6D5-4BAC-956E-A990641DCE0B}" type="parTrans" cxnId="{FFA506A1-6E3A-4B51-8964-5F720E25A990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BD636CB-E447-413D-B4DC-9D4CB5FE2BFA}" type="sibTrans" cxnId="{FFA506A1-6E3A-4B51-8964-5F720E25A990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16E6BB1-0D42-4FF4-9A14-3968DD21734A}">
      <dgm:prSet phldrT="[Text]" custT="1"/>
      <dgm:spPr/>
      <dgm:t>
        <a:bodyPr/>
        <a:lstStyle/>
        <a:p>
          <a:r>
            <a:rPr lang="en-GB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Maintain </a:t>
          </a:r>
          <a:r>
            <a:rPr lang="en-GB" sz="24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financial viability </a:t>
          </a:r>
          <a:r>
            <a:rPr lang="en-GB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as businesses</a:t>
          </a:r>
        </a:p>
      </dgm:t>
    </dgm:pt>
    <dgm:pt modelId="{9CA47B73-586E-4BC0-BDB4-0BAF501E72A4}" type="parTrans" cxnId="{4492B853-2F11-4ED3-8910-E9BCB9B9182F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12C33CF-CB96-4765-BC91-AE0C74148D07}" type="sibTrans" cxnId="{4492B853-2F11-4ED3-8910-E9BCB9B9182F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13DB81A-0DF0-4926-8AC4-BD7EC1021540}">
      <dgm:prSet phldrT="[Text]" custT="1"/>
      <dgm:spPr/>
      <dgm:t>
        <a:bodyPr/>
        <a:lstStyle/>
        <a:p>
          <a:r>
            <a:rPr lang="en-GB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Become </a:t>
          </a:r>
          <a:r>
            <a:rPr lang="en-GB" sz="24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cultural</a:t>
          </a:r>
          <a:r>
            <a:rPr lang="en-GB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hubs for their </a:t>
          </a:r>
          <a:r>
            <a:rPr lang="en-GB" sz="24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community</a:t>
          </a:r>
        </a:p>
      </dgm:t>
    </dgm:pt>
    <dgm:pt modelId="{13453677-6293-481B-815B-4C9D4A4DCBBA}" type="parTrans" cxnId="{34ED0D9F-BA58-44D0-8BEF-34BEABD72F7C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05D4CFB-4DC3-4E8D-AB84-D4B8AEB6AE7A}" type="sibTrans" cxnId="{34ED0D9F-BA58-44D0-8BEF-34BEABD72F7C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38DB36E-750D-4899-8BBD-82ECD88BD118}">
      <dgm:prSet phldrT="[Text]" custT="1"/>
      <dgm:spPr/>
      <dgm:t>
        <a:bodyPr/>
        <a:lstStyle/>
        <a:p>
          <a:r>
            <a:rPr lang="en-GB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Ensure spaces are </a:t>
          </a:r>
          <a:r>
            <a:rPr lang="en-GB" sz="24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accessible</a:t>
          </a:r>
          <a:r>
            <a:rPr lang="en-GB" sz="2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and environmentally </a:t>
          </a:r>
          <a:r>
            <a:rPr lang="en-GB" sz="2400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sustainable</a:t>
          </a:r>
        </a:p>
      </dgm:t>
    </dgm:pt>
    <dgm:pt modelId="{F81C5460-9608-4ED4-8CA4-F6F9BEBC9116}" type="parTrans" cxnId="{3A9986D0-F25A-45F8-A53D-A84CC7B7C9F7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4E5E01C-9331-4AF5-963C-90CC2E3FD75B}" type="sibTrans" cxnId="{3A9986D0-F25A-45F8-A53D-A84CC7B7C9F7}">
      <dgm:prSet/>
      <dgm:spPr/>
      <dgm:t>
        <a:bodyPr/>
        <a:lstStyle/>
        <a:p>
          <a:endParaRPr lang="en-GB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4E86016-725F-4889-8E1C-E1E35CC76F99}" type="pres">
      <dgm:prSet presAssocID="{C79D0D97-6E94-405D-A14F-F0170D2A00FC}" presName="Name0" presStyleCnt="0">
        <dgm:presLayoutVars>
          <dgm:chMax val="1"/>
          <dgm:chPref val="1"/>
          <dgm:dir/>
          <dgm:resizeHandles/>
        </dgm:presLayoutVars>
      </dgm:prSet>
      <dgm:spPr/>
    </dgm:pt>
    <dgm:pt modelId="{C5C08ACB-1988-4FC9-93BA-089C509EB664}" type="pres">
      <dgm:prSet presAssocID="{43D96E0A-BDD7-48AB-AFB0-1D1FC8389703}" presName="Parent" presStyleLbl="node1" presStyleIdx="0" presStyleCnt="2" custLinFactX="-566" custLinFactNeighborX="-100000">
        <dgm:presLayoutVars>
          <dgm:chMax val="4"/>
          <dgm:chPref val="3"/>
        </dgm:presLayoutVars>
      </dgm:prSet>
      <dgm:spPr/>
    </dgm:pt>
    <dgm:pt modelId="{1E8EA63C-B30A-490F-AD2E-AFB77BD0A5C9}" type="pres">
      <dgm:prSet presAssocID="{ECC10372-BF60-4E74-B448-E864D6BC393C}" presName="Accent" presStyleLbl="node1" presStyleIdx="1" presStyleCnt="2" custLinFactNeighborX="-58727"/>
      <dgm:spPr>
        <a:solidFill>
          <a:srgbClr val="691455"/>
        </a:solidFill>
      </dgm:spPr>
    </dgm:pt>
    <dgm:pt modelId="{9022E445-C777-402B-8803-E427773BFF78}" type="pres">
      <dgm:prSet presAssocID="{ECC10372-BF60-4E74-B448-E864D6BC393C}" presName="Image1" presStyleLbl="fgImgPlace1" presStyleIdx="0" presStyleCnt="4" custLinFactX="-100000" custLinFactNeighborX="-120880"/>
      <dgm:spPr>
        <a:blipFill rotWithShape="1">
          <a:blip xmlns:r="http://schemas.openxmlformats.org/officeDocument/2006/relationships" r:embed="rId1"/>
          <a:srcRect/>
          <a:stretch>
            <a:fillRect l="-1000" r="-1000"/>
          </a:stretch>
        </a:blipFill>
      </dgm:spPr>
    </dgm:pt>
    <dgm:pt modelId="{7CF33A55-524C-4DE9-BC27-3971D344F547}" type="pres">
      <dgm:prSet presAssocID="{ECC10372-BF60-4E74-B448-E864D6BC393C}" presName="Child1" presStyleLbl="revTx" presStyleIdx="0" presStyleCnt="4" custScaleX="271591" custLinFactNeighborX="-46016" custLinFactNeighborY="-1322">
        <dgm:presLayoutVars>
          <dgm:chMax val="0"/>
          <dgm:chPref val="0"/>
          <dgm:bulletEnabled val="1"/>
        </dgm:presLayoutVars>
      </dgm:prSet>
      <dgm:spPr/>
    </dgm:pt>
    <dgm:pt modelId="{3D09754D-E2E3-4181-A598-09F0C6BD2857}" type="pres">
      <dgm:prSet presAssocID="{516E6BB1-0D42-4FF4-9A14-3968DD21734A}" presName="Image2" presStyleCnt="0"/>
      <dgm:spPr/>
    </dgm:pt>
    <dgm:pt modelId="{D89714F1-647F-495C-87E5-0E0E6BE02896}" type="pres">
      <dgm:prSet presAssocID="{516E6BB1-0D42-4FF4-9A14-3968DD21734A}" presName="Image" presStyleLbl="fgImgPlace1" presStyleIdx="1" presStyleCnt="4" custLinFactX="-100000" custLinFactNeighborX="-120880"/>
      <dgm:spPr>
        <a:blipFill rotWithShape="1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7D6B50E5-78AA-46F5-874C-351D6BC7E0A4}" type="pres">
      <dgm:prSet presAssocID="{516E6BB1-0D42-4FF4-9A14-3968DD21734A}" presName="Child2" presStyleLbl="revTx" presStyleIdx="1" presStyleCnt="4" custScaleX="241061" custLinFactNeighborX="-70997" custLinFactNeighborY="3637">
        <dgm:presLayoutVars>
          <dgm:chMax val="0"/>
          <dgm:chPref val="0"/>
          <dgm:bulletEnabled val="1"/>
        </dgm:presLayoutVars>
      </dgm:prSet>
      <dgm:spPr/>
    </dgm:pt>
    <dgm:pt modelId="{D370A68E-6DFB-4C42-A679-103AC9942887}" type="pres">
      <dgm:prSet presAssocID="{238DB36E-750D-4899-8BBD-82ECD88BD118}" presName="Image3" presStyleCnt="0"/>
      <dgm:spPr/>
    </dgm:pt>
    <dgm:pt modelId="{E01891D0-5AAA-4D6E-A300-F460A67875E9}" type="pres">
      <dgm:prSet presAssocID="{238DB36E-750D-4899-8BBD-82ECD88BD118}" presName="Image" presStyleLbl="fgImgPlace1" presStyleIdx="2" presStyleCnt="4" custLinFactX="-100000" custLinFactNeighborX="-120880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</dgm:spPr>
    </dgm:pt>
    <dgm:pt modelId="{2A952B9A-BB29-457C-BD2A-A0E3A1A2A48D}" type="pres">
      <dgm:prSet presAssocID="{238DB36E-750D-4899-8BBD-82ECD88BD118}" presName="Child3" presStyleLbl="revTx" presStyleIdx="2" presStyleCnt="4" custScaleX="373278" custLinFactNeighborX="-22351" custLinFactNeighborY="-1819">
        <dgm:presLayoutVars>
          <dgm:chMax val="0"/>
          <dgm:chPref val="0"/>
          <dgm:bulletEnabled val="1"/>
        </dgm:presLayoutVars>
      </dgm:prSet>
      <dgm:spPr/>
    </dgm:pt>
    <dgm:pt modelId="{B00A4915-DEC5-4B5D-87B2-0C6EE0C6C123}" type="pres">
      <dgm:prSet presAssocID="{A13DB81A-0DF0-4926-8AC4-BD7EC1021540}" presName="Image4" presStyleCnt="0"/>
      <dgm:spPr/>
    </dgm:pt>
    <dgm:pt modelId="{F706F8D4-F8DB-4CC1-AA5D-3A92ACA9E9C2}" type="pres">
      <dgm:prSet presAssocID="{A13DB81A-0DF0-4926-8AC4-BD7EC1021540}" presName="Image" presStyleLbl="fgImgPlace1" presStyleIdx="3" presStyleCnt="4" custLinFactX="-100000" custLinFactNeighborX="-120880"/>
      <dgm:spPr>
        <a:blipFill rotWithShape="1">
          <a:blip xmlns:r="http://schemas.openxmlformats.org/officeDocument/2006/relationships" r:embed="rId4"/>
          <a:srcRect/>
          <a:stretch>
            <a:fillRect/>
          </a:stretch>
        </a:blipFill>
      </dgm:spPr>
    </dgm:pt>
    <dgm:pt modelId="{79D8D2B1-413F-4BEE-BA35-B110316E6049}" type="pres">
      <dgm:prSet presAssocID="{A13DB81A-0DF0-4926-8AC4-BD7EC1021540}" presName="Child4" presStyleLbl="revTx" presStyleIdx="3" presStyleCnt="4" custScaleX="296216" custLinFactNeighborX="-36813" custLinFactNeighborY="790">
        <dgm:presLayoutVars>
          <dgm:chMax val="0"/>
          <dgm:chPref val="0"/>
          <dgm:bulletEnabled val="1"/>
        </dgm:presLayoutVars>
      </dgm:prSet>
      <dgm:spPr/>
    </dgm:pt>
  </dgm:ptLst>
  <dgm:cxnLst>
    <dgm:cxn modelId="{86D52112-A66F-47A3-A987-D8A8FE019D34}" type="presOf" srcId="{238DB36E-750D-4899-8BBD-82ECD88BD118}" destId="{2A952B9A-BB29-457C-BD2A-A0E3A1A2A48D}" srcOrd="0" destOrd="0" presId="urn:microsoft.com/office/officeart/2011/layout/RadialPictureList"/>
    <dgm:cxn modelId="{EA37FB25-BDE9-4A7B-9AC8-F1FA2338BE16}" type="presOf" srcId="{A13DB81A-0DF0-4926-8AC4-BD7EC1021540}" destId="{79D8D2B1-413F-4BEE-BA35-B110316E6049}" srcOrd="0" destOrd="0" presId="urn:microsoft.com/office/officeart/2011/layout/RadialPictureList"/>
    <dgm:cxn modelId="{6D32D028-E680-4D25-BF99-A1D6CE9EC29F}" type="presOf" srcId="{ECC10372-BF60-4E74-B448-E864D6BC393C}" destId="{7CF33A55-524C-4DE9-BC27-3971D344F547}" srcOrd="0" destOrd="0" presId="urn:microsoft.com/office/officeart/2011/layout/RadialPictureList"/>
    <dgm:cxn modelId="{2BC92C67-60F3-4825-9C53-8416EF559513}" type="presOf" srcId="{C79D0D97-6E94-405D-A14F-F0170D2A00FC}" destId="{84E86016-725F-4889-8E1C-E1E35CC76F99}" srcOrd="0" destOrd="0" presId="urn:microsoft.com/office/officeart/2011/layout/RadialPictureList"/>
    <dgm:cxn modelId="{6E01BA67-EBC7-4CE6-9BB9-DEC234EAE543}" type="presOf" srcId="{43D96E0A-BDD7-48AB-AFB0-1D1FC8389703}" destId="{C5C08ACB-1988-4FC9-93BA-089C509EB664}" srcOrd="0" destOrd="0" presId="urn:microsoft.com/office/officeart/2011/layout/RadialPictureList"/>
    <dgm:cxn modelId="{4492B853-2F11-4ED3-8910-E9BCB9B9182F}" srcId="{43D96E0A-BDD7-48AB-AFB0-1D1FC8389703}" destId="{516E6BB1-0D42-4FF4-9A14-3968DD21734A}" srcOrd="1" destOrd="0" parTransId="{9CA47B73-586E-4BC0-BDB4-0BAF501E72A4}" sibTransId="{112C33CF-CB96-4765-BC91-AE0C74148D07}"/>
    <dgm:cxn modelId="{34ED0D9F-BA58-44D0-8BEF-34BEABD72F7C}" srcId="{43D96E0A-BDD7-48AB-AFB0-1D1FC8389703}" destId="{A13DB81A-0DF0-4926-8AC4-BD7EC1021540}" srcOrd="3" destOrd="0" parTransId="{13453677-6293-481B-815B-4C9D4A4DCBBA}" sibTransId="{E05D4CFB-4DC3-4E8D-AB84-D4B8AEB6AE7A}"/>
    <dgm:cxn modelId="{FFA506A1-6E3A-4B51-8964-5F720E25A990}" srcId="{43D96E0A-BDD7-48AB-AFB0-1D1FC8389703}" destId="{ECC10372-BF60-4E74-B448-E864D6BC393C}" srcOrd="0" destOrd="0" parTransId="{00AB49DF-B6D5-4BAC-956E-A990641DCE0B}" sibTransId="{EBD636CB-E447-413D-B4DC-9D4CB5FE2BFA}"/>
    <dgm:cxn modelId="{087C09AF-4910-45A7-9C8D-4B28B4A35D45}" type="presOf" srcId="{516E6BB1-0D42-4FF4-9A14-3968DD21734A}" destId="{7D6B50E5-78AA-46F5-874C-351D6BC7E0A4}" srcOrd="0" destOrd="0" presId="urn:microsoft.com/office/officeart/2011/layout/RadialPictureList"/>
    <dgm:cxn modelId="{3A9986D0-F25A-45F8-A53D-A84CC7B7C9F7}" srcId="{43D96E0A-BDD7-48AB-AFB0-1D1FC8389703}" destId="{238DB36E-750D-4899-8BBD-82ECD88BD118}" srcOrd="2" destOrd="0" parTransId="{F81C5460-9608-4ED4-8CA4-F6F9BEBC9116}" sibTransId="{24E5E01C-9331-4AF5-963C-90CC2E3FD75B}"/>
    <dgm:cxn modelId="{1DB0DEE8-798D-48BF-B77A-585864B1658A}" srcId="{C79D0D97-6E94-405D-A14F-F0170D2A00FC}" destId="{43D96E0A-BDD7-48AB-AFB0-1D1FC8389703}" srcOrd="0" destOrd="0" parTransId="{EEFBBFCF-B1DC-4371-A05D-7D917CA4A47A}" sibTransId="{EE2D0499-9195-4C14-8FEA-2E75C6C4A75C}"/>
    <dgm:cxn modelId="{63958FB2-1076-47D6-AD15-5A37418E13FB}" type="presParOf" srcId="{84E86016-725F-4889-8E1C-E1E35CC76F99}" destId="{C5C08ACB-1988-4FC9-93BA-089C509EB664}" srcOrd="0" destOrd="0" presId="urn:microsoft.com/office/officeart/2011/layout/RadialPictureList"/>
    <dgm:cxn modelId="{9FDE8B9D-9EBA-43A1-BA2F-33CE7A72F3E8}" type="presParOf" srcId="{84E86016-725F-4889-8E1C-E1E35CC76F99}" destId="{1E8EA63C-B30A-490F-AD2E-AFB77BD0A5C9}" srcOrd="1" destOrd="0" presId="urn:microsoft.com/office/officeart/2011/layout/RadialPictureList"/>
    <dgm:cxn modelId="{697A075F-86B2-4767-92A5-55084D5AF7E5}" type="presParOf" srcId="{84E86016-725F-4889-8E1C-E1E35CC76F99}" destId="{9022E445-C777-402B-8803-E427773BFF78}" srcOrd="2" destOrd="0" presId="urn:microsoft.com/office/officeart/2011/layout/RadialPictureList"/>
    <dgm:cxn modelId="{8DD80AD3-853E-4A66-93E5-EEB3F0A595FC}" type="presParOf" srcId="{84E86016-725F-4889-8E1C-E1E35CC76F99}" destId="{7CF33A55-524C-4DE9-BC27-3971D344F547}" srcOrd="3" destOrd="0" presId="urn:microsoft.com/office/officeart/2011/layout/RadialPictureList"/>
    <dgm:cxn modelId="{E1A11165-502B-4306-9313-0AF7E2F7A706}" type="presParOf" srcId="{84E86016-725F-4889-8E1C-E1E35CC76F99}" destId="{3D09754D-E2E3-4181-A598-09F0C6BD2857}" srcOrd="4" destOrd="0" presId="urn:microsoft.com/office/officeart/2011/layout/RadialPictureList"/>
    <dgm:cxn modelId="{FBBA82D8-CFCD-4A7C-9C4E-F23CFE73B699}" type="presParOf" srcId="{3D09754D-E2E3-4181-A598-09F0C6BD2857}" destId="{D89714F1-647F-495C-87E5-0E0E6BE02896}" srcOrd="0" destOrd="0" presId="urn:microsoft.com/office/officeart/2011/layout/RadialPictureList"/>
    <dgm:cxn modelId="{86A03D6A-0D26-409F-B8FA-8F9192683B89}" type="presParOf" srcId="{84E86016-725F-4889-8E1C-E1E35CC76F99}" destId="{7D6B50E5-78AA-46F5-874C-351D6BC7E0A4}" srcOrd="5" destOrd="0" presId="urn:microsoft.com/office/officeart/2011/layout/RadialPictureList"/>
    <dgm:cxn modelId="{88B0FF69-913B-4E5D-A9F7-2B8EB0BDB375}" type="presParOf" srcId="{84E86016-725F-4889-8E1C-E1E35CC76F99}" destId="{D370A68E-6DFB-4C42-A679-103AC9942887}" srcOrd="6" destOrd="0" presId="urn:microsoft.com/office/officeart/2011/layout/RadialPictureList"/>
    <dgm:cxn modelId="{C656FD1C-C0EB-477B-A74F-C1E560EB5A87}" type="presParOf" srcId="{D370A68E-6DFB-4C42-A679-103AC9942887}" destId="{E01891D0-5AAA-4D6E-A300-F460A67875E9}" srcOrd="0" destOrd="0" presId="urn:microsoft.com/office/officeart/2011/layout/RadialPictureList"/>
    <dgm:cxn modelId="{413A4A2B-5393-46B6-9327-27F8A343C7F0}" type="presParOf" srcId="{84E86016-725F-4889-8E1C-E1E35CC76F99}" destId="{2A952B9A-BB29-457C-BD2A-A0E3A1A2A48D}" srcOrd="7" destOrd="0" presId="urn:microsoft.com/office/officeart/2011/layout/RadialPictureList"/>
    <dgm:cxn modelId="{56328EEB-E0B3-4C8E-BFCE-8FC4EDCF3110}" type="presParOf" srcId="{84E86016-725F-4889-8E1C-E1E35CC76F99}" destId="{B00A4915-DEC5-4B5D-87B2-0C6EE0C6C123}" srcOrd="8" destOrd="0" presId="urn:microsoft.com/office/officeart/2011/layout/RadialPictureList"/>
    <dgm:cxn modelId="{681725C1-4760-4495-BBD9-432207C6F261}" type="presParOf" srcId="{B00A4915-DEC5-4B5D-87B2-0C6EE0C6C123}" destId="{F706F8D4-F8DB-4CC1-AA5D-3A92ACA9E9C2}" srcOrd="0" destOrd="0" presId="urn:microsoft.com/office/officeart/2011/layout/RadialPictureList"/>
    <dgm:cxn modelId="{4B553006-FC3D-4C02-B139-A064D80737E1}" type="presParOf" srcId="{84E86016-725F-4889-8E1C-E1E35CC76F99}" destId="{79D8D2B1-413F-4BEE-BA35-B110316E6049}" srcOrd="9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08ACB-1988-4FC9-93BA-089C509EB664}">
      <dsp:nvSpPr>
        <dsp:cNvPr id="0" name=""/>
        <dsp:cNvSpPr/>
      </dsp:nvSpPr>
      <dsp:spPr>
        <a:xfrm>
          <a:off x="128596" y="1331462"/>
          <a:ext cx="2085270" cy="2085084"/>
        </a:xfrm>
        <a:prstGeom prst="ellipse">
          <a:avLst/>
        </a:prstGeom>
        <a:solidFill>
          <a:srgbClr val="D52B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Capital Investment In Theatres</a:t>
          </a:r>
        </a:p>
      </dsp:txBody>
      <dsp:txXfrm>
        <a:off x="433977" y="1636815"/>
        <a:ext cx="1474508" cy="1474378"/>
      </dsp:txXfrm>
    </dsp:sp>
    <dsp:sp modelId="{1E8EA63C-B30A-490F-AD2E-AFB77BD0A5C9}">
      <dsp:nvSpPr>
        <dsp:cNvPr id="0" name=""/>
        <dsp:cNvSpPr/>
      </dsp:nvSpPr>
      <dsp:spPr>
        <a:xfrm>
          <a:off x="-1317703" y="171970"/>
          <a:ext cx="4202989" cy="4381201"/>
        </a:xfrm>
        <a:prstGeom prst="blockArc">
          <a:avLst>
            <a:gd name="adj1" fmla="val 16509444"/>
            <a:gd name="adj2" fmla="val 5088054"/>
            <a:gd name="adj3" fmla="val 5240"/>
          </a:avLst>
        </a:prstGeom>
        <a:solidFill>
          <a:srgbClr val="69145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2E445-C777-402B-8803-E427773BFF78}">
      <dsp:nvSpPr>
        <dsp:cNvPr id="0" name=""/>
        <dsp:cNvSpPr/>
      </dsp:nvSpPr>
      <dsp:spPr>
        <a:xfrm>
          <a:off x="1284628" y="0"/>
          <a:ext cx="1117327" cy="1117094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33A55-524C-4DE9-BC27-3971D344F547}">
      <dsp:nvSpPr>
        <dsp:cNvPr id="0" name=""/>
        <dsp:cNvSpPr/>
      </dsp:nvSpPr>
      <dsp:spPr>
        <a:xfrm>
          <a:off x="2983520" y="0"/>
          <a:ext cx="4062156" cy="1081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2400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Produce and present </a:t>
          </a:r>
          <a:r>
            <a:rPr lang="en-GB" sz="2400" b="1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innovative programming</a:t>
          </a:r>
        </a:p>
      </dsp:txBody>
      <dsp:txXfrm>
        <a:off x="2983520" y="0"/>
        <a:ext cx="4062156" cy="1081366"/>
      </dsp:txXfrm>
    </dsp:sp>
    <dsp:sp modelId="{D89714F1-647F-495C-87E5-0E0E6BE02896}">
      <dsp:nvSpPr>
        <dsp:cNvPr id="0" name=""/>
        <dsp:cNvSpPr/>
      </dsp:nvSpPr>
      <dsp:spPr>
        <a:xfrm>
          <a:off x="2109920" y="1040398"/>
          <a:ext cx="1117327" cy="1117094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6B50E5-78AA-46F5-874C-351D6BC7E0A4}">
      <dsp:nvSpPr>
        <dsp:cNvPr id="0" name=""/>
        <dsp:cNvSpPr/>
      </dsp:nvSpPr>
      <dsp:spPr>
        <a:xfrm>
          <a:off x="3660430" y="1099259"/>
          <a:ext cx="3605522" cy="1081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2400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Maintain </a:t>
          </a:r>
          <a:r>
            <a:rPr lang="en-GB" sz="2400" b="1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financial viability </a:t>
          </a:r>
          <a:r>
            <a:rPr lang="en-GB" sz="2400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as businesses</a:t>
          </a:r>
        </a:p>
      </dsp:txBody>
      <dsp:txXfrm>
        <a:off x="3660430" y="1099259"/>
        <a:ext cx="3605522" cy="1081366"/>
      </dsp:txXfrm>
    </dsp:sp>
    <dsp:sp modelId="{E01891D0-5AAA-4D6E-A300-F460A67875E9}">
      <dsp:nvSpPr>
        <dsp:cNvPr id="0" name=""/>
        <dsp:cNvSpPr/>
      </dsp:nvSpPr>
      <dsp:spPr>
        <a:xfrm>
          <a:off x="2105634" y="2570031"/>
          <a:ext cx="1117327" cy="1117094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952B9A-BB29-457C-BD2A-A0E3A1A2A48D}">
      <dsp:nvSpPr>
        <dsp:cNvPr id="0" name=""/>
        <dsp:cNvSpPr/>
      </dsp:nvSpPr>
      <dsp:spPr>
        <a:xfrm>
          <a:off x="3399245" y="2568463"/>
          <a:ext cx="5583077" cy="1081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2400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Ensure spaces are </a:t>
          </a:r>
          <a:r>
            <a:rPr lang="en-GB" sz="2400" b="1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accessible</a:t>
          </a:r>
          <a:r>
            <a:rPr lang="en-GB" sz="2400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and environmentally </a:t>
          </a:r>
          <a:r>
            <a:rPr lang="en-GB" sz="2400" b="1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sustainable</a:t>
          </a:r>
        </a:p>
      </dsp:txBody>
      <dsp:txXfrm>
        <a:off x="3399245" y="2568463"/>
        <a:ext cx="5583077" cy="1081366"/>
      </dsp:txXfrm>
    </dsp:sp>
    <dsp:sp modelId="{F706F8D4-F8DB-4CC1-AA5D-3A92ACA9E9C2}">
      <dsp:nvSpPr>
        <dsp:cNvPr id="0" name=""/>
        <dsp:cNvSpPr/>
      </dsp:nvSpPr>
      <dsp:spPr>
        <a:xfrm>
          <a:off x="1284628" y="3646634"/>
          <a:ext cx="1117327" cy="1117094"/>
        </a:xfrm>
        <a:prstGeom prst="ellipse">
          <a:avLst/>
        </a:prstGeom>
        <a:blipFill rotWithShape="1">
          <a:blip xmlns:r="http://schemas.openxmlformats.org/officeDocument/2006/relationships" r:embed="rId4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8D2B1-413F-4BEE-BA35-B110316E6049}">
      <dsp:nvSpPr>
        <dsp:cNvPr id="0" name=""/>
        <dsp:cNvSpPr/>
      </dsp:nvSpPr>
      <dsp:spPr>
        <a:xfrm>
          <a:off x="2937012" y="3678043"/>
          <a:ext cx="4430469" cy="1081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10000"/>
            </a:spcAft>
            <a:buNone/>
          </a:pPr>
          <a:r>
            <a:rPr lang="en-GB" sz="2400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Become </a:t>
          </a:r>
          <a:r>
            <a:rPr lang="en-GB" sz="2400" b="1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cultural</a:t>
          </a:r>
          <a:r>
            <a:rPr lang="en-GB" sz="2400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hubs for their </a:t>
          </a:r>
          <a:r>
            <a:rPr lang="en-GB" sz="2400" b="1" kern="12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community</a:t>
          </a:r>
        </a:p>
      </dsp:txBody>
      <dsp:txXfrm>
        <a:off x="2937012" y="3678043"/>
        <a:ext cx="4430469" cy="1081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1543" cy="341458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27D835B2-8AB4-49C8-A9A0-9EF36C9836F9}" type="datetimeFigureOut"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510" y="6456219"/>
            <a:ext cx="4301543" cy="341457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66378792-D9DF-487E-8CCF-C55D4CBCA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17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78792-D9DF-487E-8CCF-C55D4CBCAE0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1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3756372"/>
            <a:ext cx="10368598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4876" y="5470872"/>
            <a:ext cx="85388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Futura PT Book" panose="020B0502020204020303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B8328-6565-D376-88CD-1397B3AC71FD}"/>
              </a:ext>
            </a:extLst>
          </p:cNvPr>
          <p:cNvSpPr/>
          <p:nvPr userDrawn="1"/>
        </p:nvSpPr>
        <p:spPr>
          <a:xfrm>
            <a:off x="10101532" y="5747871"/>
            <a:ext cx="2090468" cy="1110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6FA84F26-35EA-1D13-DAD3-27620510E5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76" y="686664"/>
            <a:ext cx="2629643" cy="114243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5965AE-7D89-AC2E-10E6-FBF5B9F5C3C8}"/>
              </a:ext>
            </a:extLst>
          </p:cNvPr>
          <p:cNvCxnSpPr/>
          <p:nvPr userDrawn="1"/>
        </p:nvCxnSpPr>
        <p:spPr>
          <a:xfrm>
            <a:off x="914876" y="5313872"/>
            <a:ext cx="4295479" cy="0"/>
          </a:xfrm>
          <a:prstGeom prst="line">
            <a:avLst/>
          </a:prstGeom>
          <a:ln w="28575">
            <a:gradFill>
              <a:gsLst>
                <a:gs pos="0">
                  <a:srgbClr val="691455"/>
                </a:gs>
                <a:gs pos="100000">
                  <a:srgbClr val="D52B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C002F3B-8899-F680-A0B9-E48F6227677F}"/>
              </a:ext>
            </a:extLst>
          </p:cNvPr>
          <p:cNvSpPr/>
          <p:nvPr userDrawn="1"/>
        </p:nvSpPr>
        <p:spPr>
          <a:xfrm>
            <a:off x="0" y="0"/>
            <a:ext cx="282804" cy="6858000"/>
          </a:xfrm>
          <a:prstGeom prst="rect">
            <a:avLst/>
          </a:prstGeom>
          <a:gradFill>
            <a:gsLst>
              <a:gs pos="100000">
                <a:srgbClr val="691455"/>
              </a:gs>
              <a:gs pos="0">
                <a:srgbClr val="D52B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0000"/>
                </a:solidFill>
                <a:latin typeface="Futura PT Bold"/>
                <a:cs typeface="Futura PT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30D378-E97B-3B1F-8165-155BC651A103}"/>
              </a:ext>
            </a:extLst>
          </p:cNvPr>
          <p:cNvSpPr/>
          <p:nvPr userDrawn="1"/>
        </p:nvSpPr>
        <p:spPr>
          <a:xfrm>
            <a:off x="10056047" y="5575177"/>
            <a:ext cx="1186408" cy="1282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22D630-52FC-5553-AEEF-3225D8807E30}"/>
              </a:ext>
            </a:extLst>
          </p:cNvPr>
          <p:cNvSpPr/>
          <p:nvPr userDrawn="1"/>
        </p:nvSpPr>
        <p:spPr>
          <a:xfrm>
            <a:off x="0" y="0"/>
            <a:ext cx="282804" cy="6858000"/>
          </a:xfrm>
          <a:prstGeom prst="rect">
            <a:avLst/>
          </a:prstGeom>
          <a:gradFill>
            <a:gsLst>
              <a:gs pos="100000">
                <a:srgbClr val="691455"/>
              </a:gs>
              <a:gs pos="0">
                <a:srgbClr val="D52B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65C2918D-AD3A-DC2E-D4A3-13A2CB88D5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925" y="6024769"/>
            <a:ext cx="1665559" cy="723593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B3C5715-F734-4F54-B152-F73FA79A84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2163" y="1570038"/>
            <a:ext cx="9683750" cy="40925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1228EAD-C0A6-696A-4714-7FBD123519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69785" y="0"/>
            <a:ext cx="4222215" cy="4433356"/>
          </a:xfrm>
          <a:custGeom>
            <a:avLst/>
            <a:gdLst>
              <a:gd name="connsiteX0" fmla="*/ 156792 w 4222215"/>
              <a:gd name="connsiteY0" fmla="*/ 0 h 4433356"/>
              <a:gd name="connsiteX1" fmla="*/ 4222215 w 4222215"/>
              <a:gd name="connsiteY1" fmla="*/ 0 h 4433356"/>
              <a:gd name="connsiteX2" fmla="*/ 4222215 w 4222215"/>
              <a:gd name="connsiteY2" fmla="*/ 4345119 h 4433356"/>
              <a:gd name="connsiteX3" fmla="*/ 4026204 w 4222215"/>
              <a:gd name="connsiteY3" fmla="*/ 4386685 h 4433356"/>
              <a:gd name="connsiteX4" fmla="*/ 3826140 w 4222215"/>
              <a:gd name="connsiteY4" fmla="*/ 4416765 h 4433356"/>
              <a:gd name="connsiteX5" fmla="*/ 3641240 w 4222215"/>
              <a:gd name="connsiteY5" fmla="*/ 4433356 h 4433356"/>
              <a:gd name="connsiteX6" fmla="*/ 3195000 w 4222215"/>
              <a:gd name="connsiteY6" fmla="*/ 4433356 h 4433356"/>
              <a:gd name="connsiteX7" fmla="*/ 3066319 w 4222215"/>
              <a:gd name="connsiteY7" fmla="*/ 4423571 h 4433356"/>
              <a:gd name="connsiteX8" fmla="*/ 0 w 4222215"/>
              <a:gd name="connsiteY8" fmla="*/ 1025667 h 4433356"/>
              <a:gd name="connsiteX9" fmla="*/ 156792 w 4222215"/>
              <a:gd name="connsiteY9" fmla="*/ 0 h 443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2215" h="4433356">
                <a:moveTo>
                  <a:pt x="156792" y="0"/>
                </a:moveTo>
                <a:lnTo>
                  <a:pt x="4222215" y="0"/>
                </a:lnTo>
                <a:lnTo>
                  <a:pt x="4222215" y="4345119"/>
                </a:lnTo>
                <a:lnTo>
                  <a:pt x="4026204" y="4386685"/>
                </a:lnTo>
                <a:cubicBezTo>
                  <a:pt x="3960167" y="4398644"/>
                  <a:pt x="3893456" y="4408688"/>
                  <a:pt x="3826140" y="4416765"/>
                </a:cubicBezTo>
                <a:lnTo>
                  <a:pt x="3641240" y="4433356"/>
                </a:lnTo>
                <a:lnTo>
                  <a:pt x="3195000" y="4433356"/>
                </a:lnTo>
                <a:lnTo>
                  <a:pt x="3066319" y="4423571"/>
                </a:lnTo>
                <a:cubicBezTo>
                  <a:pt x="1344015" y="4248661"/>
                  <a:pt x="0" y="2794118"/>
                  <a:pt x="0" y="1025667"/>
                </a:cubicBezTo>
                <a:cubicBezTo>
                  <a:pt x="0" y="668136"/>
                  <a:pt x="54747" y="323640"/>
                  <a:pt x="15679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1731" y="598458"/>
            <a:ext cx="6083522" cy="756919"/>
          </a:xfrm>
        </p:spPr>
        <p:txBody>
          <a:bodyPr lIns="0" tIns="0" rIns="0" bIns="0"/>
          <a:lstStyle>
            <a:lvl1pPr>
              <a:defRPr sz="4800" b="1" i="0">
                <a:solidFill>
                  <a:srgbClr val="000000"/>
                </a:solidFill>
                <a:latin typeface="Futura PT Bold"/>
                <a:cs typeface="Futura PT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30D378-E97B-3B1F-8165-155BC651A103}"/>
              </a:ext>
            </a:extLst>
          </p:cNvPr>
          <p:cNvSpPr/>
          <p:nvPr userDrawn="1"/>
        </p:nvSpPr>
        <p:spPr>
          <a:xfrm>
            <a:off x="10056047" y="5575177"/>
            <a:ext cx="1186408" cy="1282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22D630-52FC-5553-AEEF-3225D8807E30}"/>
              </a:ext>
            </a:extLst>
          </p:cNvPr>
          <p:cNvSpPr/>
          <p:nvPr userDrawn="1"/>
        </p:nvSpPr>
        <p:spPr>
          <a:xfrm>
            <a:off x="0" y="0"/>
            <a:ext cx="282804" cy="6858000"/>
          </a:xfrm>
          <a:prstGeom prst="rect">
            <a:avLst/>
          </a:prstGeom>
          <a:gradFill>
            <a:gsLst>
              <a:gs pos="100000">
                <a:srgbClr val="691455"/>
              </a:gs>
              <a:gs pos="0">
                <a:srgbClr val="D52B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65C2918D-AD3A-DC2E-D4A3-13A2CB88D5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925" y="6024769"/>
            <a:ext cx="1665559" cy="723593"/>
          </a:xfrm>
          <a:prstGeom prst="rect">
            <a:avLst/>
          </a:prstGeom>
        </p:spPr>
      </p:pic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D1EDFB55-5708-B9F9-003B-0AE9E6E6DF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2163" y="1570038"/>
            <a:ext cx="6083090" cy="40925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13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0000"/>
                </a:solidFill>
                <a:latin typeface="Futura PT Bold"/>
                <a:cs typeface="Futura PT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91731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0000"/>
                </a:solidFill>
                <a:latin typeface="Futura PT Bold"/>
                <a:cs typeface="Futura PT Bold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1731" y="598458"/>
            <a:ext cx="968375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231F20"/>
                </a:solidFill>
                <a:latin typeface="Futura PT Bold"/>
                <a:cs typeface="Futura PT Bold"/>
              </a:defRPr>
            </a:lvl1pPr>
          </a:lstStyle>
          <a:p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0F7259-34B8-FCD9-42A8-E669850D4DB9}"/>
              </a:ext>
            </a:extLst>
          </p:cNvPr>
          <p:cNvSpPr/>
          <p:nvPr userDrawn="1"/>
        </p:nvSpPr>
        <p:spPr>
          <a:xfrm>
            <a:off x="10056047" y="5575177"/>
            <a:ext cx="1186408" cy="1282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798747-58B1-CD76-2CFA-A492B78C8E70}"/>
              </a:ext>
            </a:extLst>
          </p:cNvPr>
          <p:cNvSpPr/>
          <p:nvPr userDrawn="1"/>
        </p:nvSpPr>
        <p:spPr>
          <a:xfrm>
            <a:off x="0" y="0"/>
            <a:ext cx="282804" cy="6858000"/>
          </a:xfrm>
          <a:prstGeom prst="rect">
            <a:avLst/>
          </a:prstGeom>
          <a:gradFill>
            <a:gsLst>
              <a:gs pos="100000">
                <a:srgbClr val="691455"/>
              </a:gs>
              <a:gs pos="0">
                <a:srgbClr val="D52B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A12A0630-A2EF-030D-102F-3A630DDA725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925" y="6024769"/>
            <a:ext cx="1665559" cy="7235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3" r:id="rId4"/>
    <p:sldLayoutId id="2147483664" r:id="rId5"/>
    <p:sldLayoutId id="2147483665" r:id="rId6"/>
  </p:sldLayoutIdLst>
  <p:txStyles>
    <p:titleStyle>
      <a:lvl1pPr eaLnBrk="1" hangingPunct="1">
        <a:defRPr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CCC01-6B52-36B4-1884-B7939349AF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Investment in Theatre Buildings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8528E4-0483-08BA-B2F8-D080ED9954BB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r>
              <a:rPr lang="en-GB" b="1"/>
              <a:t>Survey findings June 2024</a:t>
            </a:r>
          </a:p>
        </p:txBody>
      </p:sp>
    </p:spTree>
    <p:extLst>
      <p:ext uri="{BB962C8B-B14F-4D97-AF65-F5344CB8AC3E}">
        <p14:creationId xmlns:p14="http://schemas.microsoft.com/office/powerpoint/2010/main" val="3739133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C3C8B-15BC-D633-03CD-AE6AF923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Profile of respondents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1014D2-2099-827D-0F85-4EB75157364B}"/>
              </a:ext>
            </a:extLst>
          </p:cNvPr>
          <p:cNvSpPr txBox="1"/>
          <p:nvPr/>
        </p:nvSpPr>
        <p:spPr>
          <a:xfrm>
            <a:off x="791731" y="1497030"/>
            <a:ext cx="9191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received responses from 65 SOLT &amp; UK Theatre venues, the profile is as follows: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584F232-C1BF-3A94-1004-F7249E51D763}"/>
              </a:ext>
            </a:extLst>
          </p:cNvPr>
          <p:cNvGrpSpPr/>
          <p:nvPr/>
        </p:nvGrpSpPr>
        <p:grpSpPr>
          <a:xfrm>
            <a:off x="-270560" y="1600399"/>
            <a:ext cx="6167283" cy="5144730"/>
            <a:chOff x="615089" y="1509071"/>
            <a:chExt cx="6167283" cy="5144730"/>
          </a:xfrm>
          <a:noFill/>
        </p:grpSpPr>
        <p:pic>
          <p:nvPicPr>
            <p:cNvPr id="7" name="Picture 6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96034085-72C4-6F68-D77A-FF12B4E742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580"/>
            <a:stretch/>
          </p:blipFill>
          <p:spPr>
            <a:xfrm>
              <a:off x="615089" y="1509071"/>
              <a:ext cx="6167283" cy="5144730"/>
            </a:xfrm>
            <a:prstGeom prst="rect">
              <a:avLst/>
            </a:prstGeom>
            <a:grpFill/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E731E9C-3509-FFFF-441A-7FB149F3CFE5}"/>
                </a:ext>
              </a:extLst>
            </p:cNvPr>
            <p:cNvSpPr/>
            <p:nvPr/>
          </p:nvSpPr>
          <p:spPr>
            <a:xfrm>
              <a:off x="3853011" y="5651516"/>
              <a:ext cx="1446586" cy="49161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156A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r>
                <a:rPr lang="en-GB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London: </a:t>
              </a:r>
              <a:r>
                <a:rPr lang="en-GB" b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25</a:t>
              </a:r>
              <a:endPara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76561DC-306F-BC14-6A26-9DE68D3C67F5}"/>
                </a:ext>
              </a:extLst>
            </p:cNvPr>
            <p:cNvSpPr/>
            <p:nvPr/>
          </p:nvSpPr>
          <p:spPr>
            <a:xfrm>
              <a:off x="2899496" y="3090873"/>
              <a:ext cx="1423159" cy="49161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156A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r>
                <a:rPr lang="en-GB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Scotland: </a:t>
              </a:r>
              <a:r>
                <a:rPr lang="en-GB" b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6</a:t>
              </a:r>
              <a:endPara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F5DED8D-02A6-274F-D4AC-536A9F55805A}"/>
                </a:ext>
              </a:extLst>
            </p:cNvPr>
            <p:cNvSpPr/>
            <p:nvPr/>
          </p:nvSpPr>
          <p:spPr>
            <a:xfrm>
              <a:off x="2149256" y="5010521"/>
              <a:ext cx="1149732" cy="49161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156A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r>
                <a:rPr lang="en-GB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Wales: </a:t>
              </a:r>
              <a:r>
                <a:rPr lang="en-GB" b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  <a:endPara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C2917E-1580-2748-946F-3C5675E350AC}"/>
                </a:ext>
              </a:extLst>
            </p:cNvPr>
            <p:cNvSpPr/>
            <p:nvPr/>
          </p:nvSpPr>
          <p:spPr>
            <a:xfrm>
              <a:off x="3517003" y="4247817"/>
              <a:ext cx="1446586" cy="52978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156A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l"/>
              <a:r>
                <a:rPr lang="en-GB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England: </a:t>
              </a:r>
              <a:r>
                <a:rPr lang="en-GB" b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32</a:t>
              </a:r>
              <a:endPara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6DEFF80-FCD1-EB5C-DA44-C32761D4F27B}"/>
              </a:ext>
            </a:extLst>
          </p:cNvPr>
          <p:cNvGrpSpPr/>
          <p:nvPr/>
        </p:nvGrpSpPr>
        <p:grpSpPr>
          <a:xfrm>
            <a:off x="3910238" y="2041628"/>
            <a:ext cx="2297713" cy="2024147"/>
            <a:chOff x="6784258" y="2113935"/>
            <a:chExt cx="2277652" cy="2024147"/>
          </a:xfrm>
          <a:solidFill>
            <a:schemeClr val="bg1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DDC8FD-72A9-BA7C-8FE7-1F6AC3F867AF}"/>
                </a:ext>
              </a:extLst>
            </p:cNvPr>
            <p:cNvSpPr/>
            <p:nvPr/>
          </p:nvSpPr>
          <p:spPr>
            <a:xfrm>
              <a:off x="6784258" y="2113935"/>
              <a:ext cx="2277652" cy="2024147"/>
            </a:xfrm>
            <a:prstGeom prst="rect">
              <a:avLst/>
            </a:prstGeom>
            <a:grpFill/>
            <a:ln w="37173" cap="flat">
              <a:solidFill>
                <a:srgbClr val="2156A2"/>
              </a:solidFill>
              <a:prstDash val="solid"/>
              <a:miter/>
            </a:ln>
          </p:spPr>
          <p:txBody>
            <a:bodyPr rtlCol="0" anchor="ctr"/>
            <a:lstStyle/>
            <a:p>
              <a:pPr marL="893763" algn="ctr" defTabSz="893763">
                <a:spcBef>
                  <a:spcPts val="600"/>
                </a:spcBef>
              </a:pPr>
              <a:r>
                <a:rPr lang="en-GB" b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62 </a:t>
              </a:r>
              <a:r>
                <a:rPr lang="en-GB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UK Theatre members</a:t>
              </a:r>
            </a:p>
            <a:p>
              <a:pPr marL="893763" algn="ctr" defTabSz="893763"/>
              <a:endPara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893763" algn="ctr" defTabSz="893763"/>
              <a:r>
                <a:rPr lang="en-GB" b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</a:t>
              </a:r>
              <a:r>
                <a:rPr lang="en-GB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SOLT members</a:t>
              </a:r>
            </a:p>
          </p:txBody>
        </p:sp>
        <p:pic>
          <p:nvPicPr>
            <p:cNvPr id="15" name="Picture 14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F73C61B9-F462-BE93-2056-089F2174FF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0495" y="2255574"/>
              <a:ext cx="782269" cy="718384"/>
            </a:xfrm>
            <a:prstGeom prst="rect">
              <a:avLst/>
            </a:prstGeom>
            <a:grpFill/>
          </p:spPr>
        </p:pic>
        <p:pic>
          <p:nvPicPr>
            <p:cNvPr id="17" name="Picture 16" descr="A purple sign with white text&#10;&#10;Description automatically generated">
              <a:extLst>
                <a:ext uri="{FF2B5EF4-FFF2-40B4-BE49-F238E27FC236}">
                  <a16:creationId xmlns:a16="http://schemas.microsoft.com/office/drawing/2014/main" id="{48455D3D-31DB-72E0-4576-238008F5AB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4671" y="3115597"/>
              <a:ext cx="782269" cy="718384"/>
            </a:xfrm>
            <a:prstGeom prst="rect">
              <a:avLst/>
            </a:prstGeom>
            <a:grpFill/>
          </p:spPr>
        </p:pic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FDCA3C9F-EF4C-F644-5608-2794007EE227}"/>
              </a:ext>
            </a:extLst>
          </p:cNvPr>
          <p:cNvSpPr/>
          <p:nvPr/>
        </p:nvSpPr>
        <p:spPr>
          <a:xfrm>
            <a:off x="5443562" y="4555626"/>
            <a:ext cx="4389706" cy="2024147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When was your largest auditorium built?</a:t>
            </a:r>
          </a:p>
          <a:p>
            <a:pPr algn="ctr"/>
            <a:endParaRPr lang="en-GB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Victorian 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(Earlier than 1890):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</a:t>
            </a:r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Pre-war 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(1890 – 1945):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</a:t>
            </a:r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Post-war 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(1945-1990):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26</a:t>
            </a:r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Millenium 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(1990 or later):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F89C9D1-CC6A-2BAE-D1EF-07BBB7CECC69}"/>
              </a:ext>
            </a:extLst>
          </p:cNvPr>
          <p:cNvSpPr/>
          <p:nvPr/>
        </p:nvSpPr>
        <p:spPr>
          <a:xfrm>
            <a:off x="6541868" y="2008015"/>
            <a:ext cx="5150953" cy="2382255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am responding on behalf of…</a:t>
            </a:r>
          </a:p>
          <a:p>
            <a:pPr algn="ctr"/>
            <a:endParaRPr lang="en-GB" b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Presenting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venue: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21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Not-for-profit producing 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venue: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33</a:t>
            </a:r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Commercial producing 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venue: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Other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(Others included arts centre, combination producing and presenting, studio spaces and educational spaces)  </a:t>
            </a:r>
          </a:p>
        </p:txBody>
      </p:sp>
      <p:pic>
        <p:nvPicPr>
          <p:cNvPr id="26" name="Picture 25" descr="A black and white outline of a stage&#10;&#10;Description automatically generated">
            <a:extLst>
              <a:ext uri="{FF2B5EF4-FFF2-40B4-BE49-F238E27FC236}">
                <a16:creationId xmlns:a16="http://schemas.microsoft.com/office/drawing/2014/main" id="{863AC305-DCF6-6C5B-A457-99B627875E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749" y="2363798"/>
            <a:ext cx="1398295" cy="1397876"/>
          </a:xfrm>
          <a:prstGeom prst="rect">
            <a:avLst/>
          </a:prstGeom>
        </p:spPr>
      </p:pic>
      <p:pic>
        <p:nvPicPr>
          <p:cNvPr id="21" name="Graphic 20" descr="Modern architecture with solid fill">
            <a:extLst>
              <a:ext uri="{FF2B5EF4-FFF2-40B4-BE49-F238E27FC236}">
                <a16:creationId xmlns:a16="http://schemas.microsoft.com/office/drawing/2014/main" id="{8F00E6EF-0D46-B5EE-25C4-04B5D33765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10076" y="5593462"/>
            <a:ext cx="1029124" cy="102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86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5D1B0-6906-A71F-7F58-2FC7E4498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Key Findings</a:t>
            </a:r>
          </a:p>
        </p:txBody>
      </p:sp>
      <p:pic>
        <p:nvPicPr>
          <p:cNvPr id="5" name="Picture 4" descr="A black and white outline of a stage&#10;&#10;Description automatically generated">
            <a:extLst>
              <a:ext uri="{FF2B5EF4-FFF2-40B4-BE49-F238E27FC236}">
                <a16:creationId xmlns:a16="http://schemas.microsoft.com/office/drawing/2014/main" id="{AD6BAEC6-577D-D3A3-C2D5-18FE300818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616" y="542434"/>
            <a:ext cx="1398295" cy="1397876"/>
          </a:xfrm>
          <a:prstGeom prst="rect">
            <a:avLst/>
          </a:prstGeom>
        </p:spPr>
      </p:pic>
      <p:pic>
        <p:nvPicPr>
          <p:cNvPr id="9" name="Picture 8" descr="A black rectangular object with a dollar sign&#10;&#10;Description automatically generated">
            <a:extLst>
              <a:ext uri="{FF2B5EF4-FFF2-40B4-BE49-F238E27FC236}">
                <a16:creationId xmlns:a16="http://schemas.microsoft.com/office/drawing/2014/main" id="{E762EC0B-2818-029E-E039-8C27610CC9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616" y="1935376"/>
            <a:ext cx="1396800" cy="1396800"/>
          </a:xfrm>
          <a:prstGeom prst="rect">
            <a:avLst/>
          </a:prstGeom>
        </p:spPr>
      </p:pic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3477A555-34B8-2CE9-A539-29A97F2EA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616" y="4724042"/>
            <a:ext cx="1396800" cy="1396800"/>
          </a:xfrm>
          <a:prstGeom prst="rect">
            <a:avLst/>
          </a:prstGeom>
        </p:spPr>
      </p:pic>
      <p:pic>
        <p:nvPicPr>
          <p:cNvPr id="3" name="Picture 2" descr="A black line drawing of a plant&#10;&#10;Description automatically generated">
            <a:extLst>
              <a:ext uri="{FF2B5EF4-FFF2-40B4-BE49-F238E27FC236}">
                <a16:creationId xmlns:a16="http://schemas.microsoft.com/office/drawing/2014/main" id="{326E6943-E3F5-6A25-41E7-A3FE70ABC6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373" y="3327242"/>
            <a:ext cx="1396800" cy="1396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667298-43E4-C546-FD73-9FB571534D1C}"/>
              </a:ext>
            </a:extLst>
          </p:cNvPr>
          <p:cNvSpPr txBox="1"/>
          <p:nvPr/>
        </p:nvSpPr>
        <p:spPr>
          <a:xfrm>
            <a:off x="911475" y="1624985"/>
            <a:ext cx="9081612" cy="4801314"/>
          </a:xfrm>
          <a:prstGeom prst="rect">
            <a:avLst/>
          </a:prstGeom>
          <a:noFill/>
          <a:ln w="38100">
            <a:solidFill>
              <a:srgbClr val="2156A2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survey of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65 SOLT &amp; UK Theatre venues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found that: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in 5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venues require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 least £5m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the next 10 years just to continue current operations</a:t>
            </a:r>
          </a:p>
          <a:p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Without significant capital investment in the next 5 years: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Almost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40%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venues risk closure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40% of venues would become too unsafe to use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However, if theatres can access the investment they need: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100% of venues would improve their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environmental sustainability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57% would be able to increase the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variety of programming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42% of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presenting venues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would be able to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produce their own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54% would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 more jobs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their local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62% would increase or improve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outreach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100% of buildings built in the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Victorian period </a:t>
            </a:r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would be able </a:t>
            </a:r>
            <a:r>
              <a:rPr lang="en-GB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increase accessibility for audiences</a:t>
            </a:r>
          </a:p>
        </p:txBody>
      </p:sp>
    </p:spTree>
    <p:extLst>
      <p:ext uri="{BB962C8B-B14F-4D97-AF65-F5344CB8AC3E}">
        <p14:creationId xmlns:p14="http://schemas.microsoft.com/office/powerpoint/2010/main" val="3278532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B3478-AC78-1D32-7420-60002044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449" y="598458"/>
            <a:ext cx="11226099" cy="1231106"/>
          </a:xfrm>
        </p:spPr>
        <p:txBody>
          <a:bodyPr/>
          <a:lstStyle/>
          <a:p>
            <a:r>
              <a:rPr lang="en-GB" sz="4000"/>
              <a:t>1 in 5 venues will require more than £5m of investment just to continue current operations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BDD349-4B08-5D62-06CF-6F706D35CA02}"/>
              </a:ext>
            </a:extLst>
          </p:cNvPr>
          <p:cNvSpPr/>
          <p:nvPr/>
        </p:nvSpPr>
        <p:spPr>
          <a:xfrm>
            <a:off x="9198426" y="2629430"/>
            <a:ext cx="2819404" cy="2993570"/>
          </a:xfrm>
          <a:prstGeom prst="rect">
            <a:avLst/>
          </a:prstGeom>
          <a:noFill/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Every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survey respondent reported that their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venue would require 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capital investment in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vital building maintenance or infrastructure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the next ten years, the costs of these works varied substantially.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7797078-5DE7-B32A-A286-568D7D622C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3813615"/>
              </p:ext>
            </p:extLst>
          </p:nvPr>
        </p:nvGraphicFramePr>
        <p:xfrm>
          <a:off x="673449" y="1829564"/>
          <a:ext cx="8524977" cy="4593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835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52C3A-6903-F6A9-C7B2-647E6655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31" y="598458"/>
            <a:ext cx="9683750" cy="984885"/>
          </a:xfrm>
        </p:spPr>
        <p:txBody>
          <a:bodyPr/>
          <a:lstStyle/>
          <a:p>
            <a:pPr algn="ctr"/>
            <a:r>
              <a:rPr lang="en-GB" sz="3200"/>
              <a:t>Almost 40% of venues risk closure without capital investment in the next 5 years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61794DC-53C7-6702-8899-4D4A0B32F4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252607"/>
              </p:ext>
            </p:extLst>
          </p:nvPr>
        </p:nvGraphicFramePr>
        <p:xfrm>
          <a:off x="415809" y="1695662"/>
          <a:ext cx="8270989" cy="4868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4437BC1-B986-7043-8F54-0A7FC1CF7C1A}"/>
              </a:ext>
            </a:extLst>
          </p:cNvPr>
          <p:cNvSpPr/>
          <p:nvPr/>
        </p:nvSpPr>
        <p:spPr>
          <a:xfrm>
            <a:off x="8567057" y="2076396"/>
            <a:ext cx="3363275" cy="984885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76% 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presenting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venues would not be able to put on all the productions they would like compared with </a:t>
            </a:r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55% 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producing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venues.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E71011-0975-3E2B-46B6-E82A8C291790}"/>
              </a:ext>
            </a:extLst>
          </p:cNvPr>
          <p:cNvSpPr/>
          <p:nvPr/>
        </p:nvSpPr>
        <p:spPr>
          <a:xfrm>
            <a:off x="8567055" y="3147321"/>
            <a:ext cx="3363275" cy="802437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600" b="1"/>
              <a:t>47% </a:t>
            </a:r>
            <a:r>
              <a:rPr lang="en-GB" sz="1600"/>
              <a:t>of </a:t>
            </a:r>
            <a:r>
              <a:rPr lang="en-GB" sz="1600" b="1"/>
              <a:t>producing</a:t>
            </a:r>
            <a:r>
              <a:rPr lang="en-GB" sz="1600"/>
              <a:t> venues would become too unsafe to use compared with </a:t>
            </a:r>
            <a:r>
              <a:rPr lang="en-GB" sz="1600" b="1"/>
              <a:t>29%</a:t>
            </a:r>
            <a:r>
              <a:rPr lang="en-GB" sz="1600"/>
              <a:t> of </a:t>
            </a:r>
            <a:r>
              <a:rPr lang="en-GB" sz="1600" b="1"/>
              <a:t>presenting</a:t>
            </a:r>
            <a:r>
              <a:rPr lang="en-GB" sz="1600"/>
              <a:t> venues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11C0F4-E76B-26CF-FB3D-E495BD69D05D}"/>
              </a:ext>
            </a:extLst>
          </p:cNvPr>
          <p:cNvSpPr/>
          <p:nvPr/>
        </p:nvSpPr>
        <p:spPr>
          <a:xfrm>
            <a:off x="8567054" y="4035798"/>
            <a:ext cx="3363275" cy="993769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45% 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theatres </a:t>
            </a:r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outside of London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would not be able to continue operating as a business compared with </a:t>
            </a:r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28%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London-based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venues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4F74AB-BEB6-90F9-6C20-0EF86956CEA3}"/>
              </a:ext>
            </a:extLst>
          </p:cNvPr>
          <p:cNvSpPr/>
          <p:nvPr/>
        </p:nvSpPr>
        <p:spPr>
          <a:xfrm>
            <a:off x="8567054" y="5142120"/>
            <a:ext cx="3363275" cy="802437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90% 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en-GB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Victorian Theatres </a:t>
            </a:r>
            <a:r>
              <a:rPr lang="en-GB"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would not be able to put on all the productions they would like.</a:t>
            </a:r>
          </a:p>
        </p:txBody>
      </p:sp>
      <p:pic>
        <p:nvPicPr>
          <p:cNvPr id="9" name="Graphic 8" descr="Hammer1 with solid fill">
            <a:extLst>
              <a:ext uri="{FF2B5EF4-FFF2-40B4-BE49-F238E27FC236}">
                <a16:creationId xmlns:a16="http://schemas.microsoft.com/office/drawing/2014/main" id="{19EA3F55-FADB-3662-4498-9B4CCEBD44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03007" y="602548"/>
            <a:ext cx="1227322" cy="122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04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B949-FAD3-4139-6361-8376A77A6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31" y="598458"/>
            <a:ext cx="10220398" cy="553998"/>
          </a:xfrm>
        </p:spPr>
        <p:txBody>
          <a:bodyPr/>
          <a:lstStyle/>
          <a:p>
            <a:r>
              <a:rPr lang="en-GB" sz="3600"/>
              <a:t>Capital Investment Supports Theatres To Thrive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A8F563E-64DD-4510-718D-E2DC41D0A4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2772462"/>
              </p:ext>
            </p:extLst>
          </p:nvPr>
        </p:nvGraphicFramePr>
        <p:xfrm>
          <a:off x="1869815" y="1872619"/>
          <a:ext cx="10467210" cy="4763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A468713F-7EA1-CCDE-3017-25293F5C248A}"/>
              </a:ext>
            </a:extLst>
          </p:cNvPr>
          <p:cNvSpPr txBox="1"/>
          <p:nvPr/>
        </p:nvSpPr>
        <p:spPr>
          <a:xfrm>
            <a:off x="682873" y="1390561"/>
            <a:ext cx="10061327" cy="40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Theatres reported that Capital Investment in their buildings would help them to:</a:t>
            </a:r>
          </a:p>
        </p:txBody>
      </p:sp>
    </p:spTree>
    <p:extLst>
      <p:ext uri="{BB962C8B-B14F-4D97-AF65-F5344CB8AC3E}">
        <p14:creationId xmlns:p14="http://schemas.microsoft.com/office/powerpoint/2010/main" val="1699842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9BB09-43D0-1401-88CA-23CE1FD3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31" y="598458"/>
            <a:ext cx="10812440" cy="738664"/>
          </a:xfrm>
        </p:spPr>
        <p:txBody>
          <a:bodyPr/>
          <a:lstStyle/>
          <a:p>
            <a:r>
              <a:rPr lang="en-GB"/>
              <a:t>Innovative programming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D02BAEE-B45E-8C9D-1D7C-5B609951F9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591110"/>
              </p:ext>
            </p:extLst>
          </p:nvPr>
        </p:nvGraphicFramePr>
        <p:xfrm>
          <a:off x="361489" y="1935580"/>
          <a:ext cx="8118483" cy="4631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1145700-79D5-626B-3670-E7DDC91CACF9}"/>
              </a:ext>
            </a:extLst>
          </p:cNvPr>
          <p:cNvSpPr/>
          <p:nvPr/>
        </p:nvSpPr>
        <p:spPr>
          <a:xfrm>
            <a:off x="8349341" y="2383715"/>
            <a:ext cx="3668075" cy="847508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42%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presenting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venues would be able to program/develop their own work.</a:t>
            </a:r>
          </a:p>
        </p:txBody>
      </p:sp>
      <p:pic>
        <p:nvPicPr>
          <p:cNvPr id="7" name="Picture 6" descr="A black and white outline of a stage&#10;&#10;Description automatically generated">
            <a:extLst>
              <a:ext uri="{FF2B5EF4-FFF2-40B4-BE49-F238E27FC236}">
                <a16:creationId xmlns:a16="http://schemas.microsoft.com/office/drawing/2014/main" id="{FB4D680B-B030-DE39-CDD8-E73906D167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207" y="-19585"/>
            <a:ext cx="1785793" cy="17852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A258B67-A56C-0F19-8C3C-1EA1E9B91375}"/>
              </a:ext>
            </a:extLst>
          </p:cNvPr>
          <p:cNvSpPr txBox="1"/>
          <p:nvPr/>
        </p:nvSpPr>
        <p:spPr>
          <a:xfrm>
            <a:off x="791732" y="1440546"/>
            <a:ext cx="9614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and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innovative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productions require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fit-for-purpose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theatres to present in. Capital investment will support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varied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programming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SOLT &amp; UK Theatre venues.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ACC2689-5B52-4518-6771-D64E67B386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970161"/>
              </p:ext>
            </p:extLst>
          </p:nvPr>
        </p:nvGraphicFramePr>
        <p:xfrm>
          <a:off x="355841" y="2098016"/>
          <a:ext cx="7870370" cy="4514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4E6B7B7D-2A3A-DFCF-48A9-481761EB717E}"/>
              </a:ext>
            </a:extLst>
          </p:cNvPr>
          <p:cNvSpPr/>
          <p:nvPr/>
        </p:nvSpPr>
        <p:spPr>
          <a:xfrm>
            <a:off x="8349342" y="3345786"/>
            <a:ext cx="3668075" cy="1204443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70%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venues 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outside London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would increase the variety of their programming compared with 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36%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London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84C319-8B3C-C549-52DE-AEA455FBCADE}"/>
              </a:ext>
            </a:extLst>
          </p:cNvPr>
          <p:cNvSpPr/>
          <p:nvPr/>
        </p:nvSpPr>
        <p:spPr>
          <a:xfrm>
            <a:off x="8349341" y="4664792"/>
            <a:ext cx="3668075" cy="1204442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45%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venues built in the 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Victorian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period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would build new performance spaces, compared with 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19%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post-war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buildings</a:t>
            </a:r>
          </a:p>
        </p:txBody>
      </p:sp>
    </p:spTree>
    <p:extLst>
      <p:ext uri="{BB962C8B-B14F-4D97-AF65-F5344CB8AC3E}">
        <p14:creationId xmlns:p14="http://schemas.microsoft.com/office/powerpoint/2010/main" val="337526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F6E34-A41C-DDBF-B07F-ACBF99D3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Supporting the local economy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B0E6448-218D-9BBB-5454-A2F249F75B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50316"/>
              </p:ext>
            </p:extLst>
          </p:nvPr>
        </p:nvGraphicFramePr>
        <p:xfrm>
          <a:off x="347383" y="2257652"/>
          <a:ext cx="8211600" cy="418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 descr="A black rectangular object with a dollar sign&#10;&#10;Description automatically generated">
            <a:extLst>
              <a:ext uri="{FF2B5EF4-FFF2-40B4-BE49-F238E27FC236}">
                <a16:creationId xmlns:a16="http://schemas.microsoft.com/office/drawing/2014/main" id="{E8425159-B275-0EEC-2145-19818D4A7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267" y="46455"/>
            <a:ext cx="1754733" cy="17547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5032CC-6A4C-3489-6EFD-71C902B5919D}"/>
              </a:ext>
            </a:extLst>
          </p:cNvPr>
          <p:cNvSpPr txBox="1"/>
          <p:nvPr/>
        </p:nvSpPr>
        <p:spPr>
          <a:xfrm>
            <a:off x="8784770" y="2668551"/>
            <a:ext cx="318951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“[We would] introduce a </a:t>
            </a:r>
            <a:r>
              <a:rPr lang="en-GB" b="1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best-in-class education service</a:t>
            </a:r>
            <a:r>
              <a:rPr lang="en-GB" b="0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partnership with our neighbouring college by investing in dedicated </a:t>
            </a:r>
            <a:r>
              <a:rPr lang="en-GB" b="1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New Theatre Studio Spaces</a:t>
            </a:r>
            <a:r>
              <a:rPr lang="en-GB" b="0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Increasing our capacity with Circle Seating upgrades to deliver </a:t>
            </a:r>
            <a:r>
              <a:rPr lang="en-GB" b="1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larger premium shows </a:t>
            </a:r>
            <a:r>
              <a:rPr lang="en-GB" b="0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</a:t>
            </a:r>
            <a:r>
              <a:rPr lang="en-GB" b="1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house larger audiences</a:t>
            </a:r>
            <a:r>
              <a:rPr lang="en-GB" b="0" i="0" dirty="0">
                <a:solidFill>
                  <a:srgbClr val="333E48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.”</a:t>
            </a: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Graphic 12" descr="Open quotation mark with solid fill">
            <a:extLst>
              <a:ext uri="{FF2B5EF4-FFF2-40B4-BE49-F238E27FC236}">
                <a16:creationId xmlns:a16="http://schemas.microsoft.com/office/drawing/2014/main" id="{0DDF978C-318B-A0A0-7E46-93581C0379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22648" y="1728882"/>
            <a:ext cx="1712287" cy="1712287"/>
          </a:xfrm>
          <a:prstGeom prst="rect">
            <a:avLst/>
          </a:prstGeom>
        </p:spPr>
      </p:pic>
      <p:pic>
        <p:nvPicPr>
          <p:cNvPr id="15" name="Graphic 14" descr="Open quotation mark with solid fill">
            <a:extLst>
              <a:ext uri="{FF2B5EF4-FFF2-40B4-BE49-F238E27FC236}">
                <a16:creationId xmlns:a16="http://schemas.microsoft.com/office/drawing/2014/main" id="{1C58DD8D-ABBB-5511-1501-F867221543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 flipV="1">
            <a:off x="10610342" y="4690804"/>
            <a:ext cx="1712287" cy="171228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82E175E-8D88-BC2E-C223-54200E89A2E8}"/>
              </a:ext>
            </a:extLst>
          </p:cNvPr>
          <p:cNvSpPr txBox="1"/>
          <p:nvPr/>
        </p:nvSpPr>
        <p:spPr>
          <a:xfrm>
            <a:off x="683716" y="1431856"/>
            <a:ext cx="9926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every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£1 spent on a theatre ticket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an additional spend of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£1.40 is generated in local economies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Capital investment is vital in improving the financial resilience of theatres. </a:t>
            </a:r>
          </a:p>
        </p:txBody>
      </p:sp>
    </p:spTree>
    <p:extLst>
      <p:ext uri="{BB962C8B-B14F-4D97-AF65-F5344CB8AC3E}">
        <p14:creationId xmlns:p14="http://schemas.microsoft.com/office/powerpoint/2010/main" val="744444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F1EC-9AF7-9D1D-70AF-466DF4AEB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31" y="598458"/>
            <a:ext cx="10616498" cy="738664"/>
          </a:xfrm>
        </p:spPr>
        <p:txBody>
          <a:bodyPr/>
          <a:lstStyle/>
          <a:p>
            <a:r>
              <a:rPr lang="en-GB"/>
              <a:t>Sustainable spaces</a:t>
            </a:r>
          </a:p>
        </p:txBody>
      </p:sp>
      <p:pic>
        <p:nvPicPr>
          <p:cNvPr id="4" name="Picture 3" descr="A black line drawing of a plant&#10;&#10;Description automatically generated">
            <a:extLst>
              <a:ext uri="{FF2B5EF4-FFF2-40B4-BE49-F238E27FC236}">
                <a16:creationId xmlns:a16="http://schemas.microsoft.com/office/drawing/2014/main" id="{35DA2097-DF9A-7410-5C9A-076CC15EC8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3669" y="0"/>
            <a:ext cx="1753200" cy="1753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6C442F3-3C92-A638-91E8-905BBC232939}"/>
              </a:ext>
            </a:extLst>
          </p:cNvPr>
          <p:cNvSpPr/>
          <p:nvPr/>
        </p:nvSpPr>
        <p:spPr>
          <a:xfrm>
            <a:off x="8632371" y="2172922"/>
            <a:ext cx="3385045" cy="1753200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100%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Victorian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buildings would use capital investment to </a:t>
            </a: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increase accessibility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audiences, </a:t>
            </a: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90%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would also increase accessibility for performers.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95591A-BBBE-33D7-A258-16CFA253FDC7}"/>
              </a:ext>
            </a:extLst>
          </p:cNvPr>
          <p:cNvSpPr/>
          <p:nvPr/>
        </p:nvSpPr>
        <p:spPr>
          <a:xfrm>
            <a:off x="8632371" y="4020858"/>
            <a:ext cx="3385045" cy="879922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96%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London-based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venues would use capital investment to reduce their carbon footprint.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7FDC14-BA1B-2767-FE1E-C05580B669EE}"/>
              </a:ext>
            </a:extLst>
          </p:cNvPr>
          <p:cNvSpPr/>
          <p:nvPr/>
        </p:nvSpPr>
        <p:spPr>
          <a:xfrm>
            <a:off x="8632371" y="4995516"/>
            <a:ext cx="3385045" cy="879921"/>
          </a:xfrm>
          <a:prstGeom prst="rect">
            <a:avLst/>
          </a:prstGeom>
          <a:solidFill>
            <a:schemeClr val="bg1"/>
          </a:solidFill>
          <a:ln w="37173" cap="flat">
            <a:solidFill>
              <a:srgbClr val="2156A2"/>
            </a:solidFill>
            <a:prstDash val="solid"/>
            <a:miter/>
          </a:ln>
        </p:spPr>
        <p:txBody>
          <a:bodyPr rtlCol="0" anchor="ctr"/>
          <a:lstStyle/>
          <a:p>
            <a:pPr algn="l"/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85%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venues </a:t>
            </a:r>
            <a:r>
              <a:rPr lang="en-GB" sz="1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outside London </a:t>
            </a:r>
            <a:r>
              <a:rPr lang="en-GB"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would increase accessibility for staff and performers.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F59E39A-DF24-147A-6450-1272D2FD9C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871355"/>
              </p:ext>
            </p:extLst>
          </p:nvPr>
        </p:nvGraphicFramePr>
        <p:xfrm>
          <a:off x="631371" y="1553378"/>
          <a:ext cx="7774499" cy="5121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0262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F1EC-9AF7-9D1D-70AF-466DF4AEB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Cultural placemaking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BDD7CFA-C231-0351-1B65-E18901F951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128345"/>
              </p:ext>
            </p:extLst>
          </p:nvPr>
        </p:nvGraphicFramePr>
        <p:xfrm>
          <a:off x="568609" y="2301761"/>
          <a:ext cx="8276928" cy="442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AFF3621-1C9C-56F2-F40B-CC405BC0CC03}"/>
              </a:ext>
            </a:extLst>
          </p:cNvPr>
          <p:cNvSpPr txBox="1"/>
          <p:nvPr/>
        </p:nvSpPr>
        <p:spPr>
          <a:xfrm>
            <a:off x="791731" y="1424304"/>
            <a:ext cx="992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Theatres are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 hubs 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their community, bringing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footfall to highstreets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celebrating local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culture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educating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enriching through schools and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work and preserving </a:t>
            </a:r>
            <a:r>
              <a:rPr lang="en-GB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historic buildings</a:t>
            </a:r>
            <a:r>
              <a:rPr lang="en-GB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Capital investment ensures they can fulfil this vital role.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274BED-0770-E363-ED0F-4AF36EAC0A04}"/>
              </a:ext>
            </a:extLst>
          </p:cNvPr>
          <p:cNvSpPr txBox="1"/>
          <p:nvPr/>
        </p:nvSpPr>
        <p:spPr>
          <a:xfrm>
            <a:off x="9025935" y="2517422"/>
            <a:ext cx="308922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“[We would] build future arts careers, train more people. Reach more people through participation activity.”</a:t>
            </a:r>
          </a:p>
        </p:txBody>
      </p:sp>
      <p:pic>
        <p:nvPicPr>
          <p:cNvPr id="10" name="Graphic 9" descr="Open quotation mark with solid fill">
            <a:extLst>
              <a:ext uri="{FF2B5EF4-FFF2-40B4-BE49-F238E27FC236}">
                <a16:creationId xmlns:a16="http://schemas.microsoft.com/office/drawing/2014/main" id="{F2E1BF14-4BD5-9EBA-E876-3AF1DE78DE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8911" y="1716713"/>
            <a:ext cx="1712287" cy="1712287"/>
          </a:xfrm>
          <a:prstGeom prst="rect">
            <a:avLst/>
          </a:prstGeom>
        </p:spPr>
      </p:pic>
      <p:pic>
        <p:nvPicPr>
          <p:cNvPr id="11" name="Graphic 10" descr="Open quotation mark with solid fill">
            <a:extLst>
              <a:ext uri="{FF2B5EF4-FFF2-40B4-BE49-F238E27FC236}">
                <a16:creationId xmlns:a16="http://schemas.microsoft.com/office/drawing/2014/main" id="{37C25CF0-A82A-051E-D5FD-503D40A0D6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 flipV="1">
            <a:off x="10718356" y="4737261"/>
            <a:ext cx="1712287" cy="1712287"/>
          </a:xfrm>
          <a:prstGeom prst="rect">
            <a:avLst/>
          </a:prstGeom>
        </p:spPr>
      </p:pic>
      <p:pic>
        <p:nvPicPr>
          <p:cNvPr id="12" name="Picture 11" descr="A black and white logo&#10;&#10;Description automatically generated">
            <a:extLst>
              <a:ext uri="{FF2B5EF4-FFF2-40B4-BE49-F238E27FC236}">
                <a16:creationId xmlns:a16="http://schemas.microsoft.com/office/drawing/2014/main" id="{999E2E3C-1A72-B85B-994A-EB6E5492DA4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356" y="170352"/>
            <a:ext cx="1396800" cy="13968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68A02D2-6445-5E78-97AD-BB9ABB00903E}"/>
              </a:ext>
            </a:extLst>
          </p:cNvPr>
          <p:cNvSpPr txBox="1"/>
          <p:nvPr/>
        </p:nvSpPr>
        <p:spPr>
          <a:xfrm>
            <a:off x="9025935" y="4164538"/>
            <a:ext cx="299146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“Collaborate [with our local] University to create a theatre of the future [and] enable study of impact of arts &amp; culture on audiences”</a:t>
            </a:r>
          </a:p>
        </p:txBody>
      </p:sp>
      <p:pic>
        <p:nvPicPr>
          <p:cNvPr id="16" name="Graphic 15" descr="Open quotation mark with solid fill">
            <a:extLst>
              <a:ext uri="{FF2B5EF4-FFF2-40B4-BE49-F238E27FC236}">
                <a16:creationId xmlns:a16="http://schemas.microsoft.com/office/drawing/2014/main" id="{ED0A8184-3DC9-A5FF-1D3A-71CBDFAD40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8910" y="3509862"/>
            <a:ext cx="1712287" cy="1712287"/>
          </a:xfrm>
          <a:prstGeom prst="rect">
            <a:avLst/>
          </a:prstGeom>
        </p:spPr>
      </p:pic>
      <p:pic>
        <p:nvPicPr>
          <p:cNvPr id="17" name="Graphic 16" descr="Open quotation mark with solid fill">
            <a:extLst>
              <a:ext uri="{FF2B5EF4-FFF2-40B4-BE49-F238E27FC236}">
                <a16:creationId xmlns:a16="http://schemas.microsoft.com/office/drawing/2014/main" id="{4C22381F-FE98-8917-DA79-106132408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 flipV="1">
            <a:off x="10583267" y="2904341"/>
            <a:ext cx="1712287" cy="171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2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37173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SOLTUKT_PPT-Template_v1.2" id="{0C2FDDF2-27FC-4AA8-A033-79BB84F58FF0}" vid="{78DE0E23-9166-4BE5-AAF7-598F0DA12E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5F42FE13DCC14F83F6696B9B611930" ma:contentTypeVersion="15" ma:contentTypeDescription="Create a new document." ma:contentTypeScope="" ma:versionID="6ce0da9b6cfc1c720db291bbe5bcb66b">
  <xsd:schema xmlns:xsd="http://www.w3.org/2001/XMLSchema" xmlns:xs="http://www.w3.org/2001/XMLSchema" xmlns:p="http://schemas.microsoft.com/office/2006/metadata/properties" xmlns:ns2="eaaa18af-d194-4632-a06e-29bf4a5fe38b" xmlns:ns3="9f6b973b-0cb8-49d1-b24c-fa1ef8bbb055" targetNamespace="http://schemas.microsoft.com/office/2006/metadata/properties" ma:root="true" ma:fieldsID="217408d01f8df9bc93b462bf52a24db4" ns2:_="" ns3:_="">
    <xsd:import namespace="eaaa18af-d194-4632-a06e-29bf4a5fe38b"/>
    <xsd:import namespace="9f6b973b-0cb8-49d1-b24c-fa1ef8bbb0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a18af-d194-4632-a06e-29bf4a5fe3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a9b512e9-daba-43e9-b8b3-a70827f1c2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b973b-0cb8-49d1-b24c-fa1ef8bbb05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498492b0-9a60-4780-9b96-b99dd1eae1c1}" ma:internalName="TaxCatchAll" ma:showField="CatchAllData" ma:web="9f6b973b-0cb8-49d1-b24c-fa1ef8bbb0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6b973b-0cb8-49d1-b24c-fa1ef8bbb055" xsi:nil="true"/>
    <lcf76f155ced4ddcb4097134ff3c332f xmlns="eaaa18af-d194-4632-a06e-29bf4a5fe38b">
      <Terms xmlns="http://schemas.microsoft.com/office/infopath/2007/PartnerControls"/>
    </lcf76f155ced4ddcb4097134ff3c332f>
    <SharedWithUsers xmlns="9f6b973b-0cb8-49d1-b24c-fa1ef8bbb055">
      <UserInfo>
        <DisplayName>SLinkClaim.97fa46a0-6a5c-4d8f-b98c-5ece6160fe96.8e592129-7303-4db6-86ec-31b56d9808f7</DisplayName>
        <AccountId>119</AccountId>
        <AccountType/>
      </UserInfo>
      <UserInfo>
        <DisplayName>Russell Morton</DisplayName>
        <AccountId>70</AccountId>
        <AccountType/>
      </UserInfo>
      <UserInfo>
        <DisplayName>Şenay Camgöz</DisplayName>
        <AccountId>14</AccountId>
        <AccountType/>
      </UserInfo>
      <UserInfo>
        <DisplayName>Kate Roche</DisplayName>
        <AccountId>2357</AccountId>
        <AccountType/>
      </UserInfo>
      <UserInfo>
        <DisplayName>Rebecca Gregg</DisplayName>
        <AccountId>1966</AccountId>
        <AccountType/>
      </UserInfo>
      <UserInfo>
        <DisplayName>Lisa Cunningham</DisplayName>
        <AccountId>589</AccountId>
        <AccountType/>
      </UserInfo>
      <UserInfo>
        <DisplayName>Megan Ross</DisplayName>
        <AccountId>35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8AD6852-486A-4301-9E2B-4B3CE0B8CA28}">
  <ds:schemaRefs>
    <ds:schemaRef ds:uri="9f6b973b-0cb8-49d1-b24c-fa1ef8bbb055"/>
    <ds:schemaRef ds:uri="eaaa18af-d194-4632-a06e-29bf4a5fe38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F28D9A3-1D08-4899-B8B9-8F295A03D1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C6ECA3-3F75-4614-A3FD-68C76F14DD17}">
  <ds:schemaRefs>
    <ds:schemaRef ds:uri="9f6b973b-0cb8-49d1-b24c-fa1ef8bbb055"/>
    <ds:schemaRef ds:uri="b188ba37-52a2-440b-bab3-93ba6d65ac7f"/>
    <ds:schemaRef ds:uri="b3ba483d-c9cb-4675-aaef-fda002a04950"/>
    <ds:schemaRef ds:uri="c27c7dfa-1ec1-4105-b9cd-dfa06d070129"/>
    <ds:schemaRef ds:uri="d78be624-e32a-444a-9104-bf6c12fea6bc"/>
    <ds:schemaRef ds:uri="eaaa18af-d194-4632-a06e-29bf4a5fe38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SOLTUKT_PPT-Template_v1.2</Template>
  <TotalTime>223</TotalTime>
  <Words>896</Words>
  <Application>Microsoft Office PowerPoint</Application>
  <PresentationFormat>Widescreen</PresentationFormat>
  <Paragraphs>88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Futura PT Bold</vt:lpstr>
      <vt:lpstr>Futura PT Book</vt:lpstr>
      <vt:lpstr>Open Sans</vt:lpstr>
      <vt:lpstr>Office Theme</vt:lpstr>
      <vt:lpstr>Investment in Theatre Buildings</vt:lpstr>
      <vt:lpstr>Key Findings</vt:lpstr>
      <vt:lpstr>1 in 5 venues will require more than £5m of investment just to continue current operations</vt:lpstr>
      <vt:lpstr>Almost 40% of venues risk closure without capital investment in the next 5 years</vt:lpstr>
      <vt:lpstr>Capital Investment Supports Theatres To Thrive</vt:lpstr>
      <vt:lpstr>Innovative programming</vt:lpstr>
      <vt:lpstr>Supporting the local economy</vt:lpstr>
      <vt:lpstr>Sustainable spaces</vt:lpstr>
      <vt:lpstr>Cultural placemaking</vt:lpstr>
      <vt:lpstr>Profile of respondents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in Theatre Buildings</dc:title>
  <dc:creator>Rebecca Gregg</dc:creator>
  <cp:lastModifiedBy>Rebecca Gregg</cp:lastModifiedBy>
  <cp:revision>1</cp:revision>
  <cp:lastPrinted>2022-11-02T10:20:11Z</cp:lastPrinted>
  <dcterms:created xsi:type="dcterms:W3CDTF">2024-06-24T09:27:15Z</dcterms:created>
  <dcterms:modified xsi:type="dcterms:W3CDTF">2024-06-28T14:36:10Z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2019-09-25T00:00:00Z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2019-09-25T00:00:00Z</vt:filetime>
  </property>
  <property fmtid="{D5CDD505-2E9C-101B-9397-08002B2CF9AE}" pid="5" name="ContentTypeId">
    <vt:lpwstr>0x010100275F42FE13DCC14F83F6696B9B611930</vt:lpwstr>
  </property>
  <property fmtid="{D5CDD505-2E9C-101B-9397-08002B2CF9AE}" pid="6" name="xd_ProgID">
    <vt:lpwstr/>
  </property>
  <property fmtid="{D5CDD505-2E9C-101B-9397-08002B2CF9AE}" pid="7" name="MediaServiceImageTags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bool>false</vt:bool>
  </property>
  <property fmtid="{D5CDD505-2E9C-101B-9397-08002B2CF9AE}" pid="13" name="SharedWithUsers">
    <vt:lpwstr>119;#Katie Kerry;#70;#Elisa Pagani</vt:lpwstr>
  </property>
</Properties>
</file>